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2" r:id="rId5"/>
    <p:sldMasterId id="214748365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</p:sldIdLst>
  <p:sldSz cy="6858000" cx="12192000"/>
  <p:notesSz cx="6858000" cy="9144000"/>
  <p:embeddedFontLst>
    <p:embeddedFont>
      <p:font typeface="Mulish ExtraLight"/>
      <p:regular r:id="rId142"/>
      <p:bold r:id="rId143"/>
      <p:italic r:id="rId144"/>
      <p:boldItalic r:id="rId145"/>
    </p:embeddedFont>
    <p:embeddedFont>
      <p:font typeface="Mulish"/>
      <p:regular r:id="rId146"/>
      <p:bold r:id="rId147"/>
      <p:italic r:id="rId148"/>
      <p:boldItalic r:id="rId1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59">
          <p15:clr>
            <a:srgbClr val="A4A3A4"/>
          </p15:clr>
        </p15:guide>
        <p15:guide id="2" pos="597">
          <p15:clr>
            <a:srgbClr val="A4A3A4"/>
          </p15:clr>
        </p15:guide>
        <p15:guide id="3" pos="6947">
          <p15:clr>
            <a:srgbClr val="A4A3A4"/>
          </p15:clr>
        </p15:guide>
        <p15:guide id="4" orient="horz" pos="3589">
          <p15:clr>
            <a:srgbClr val="A4A3A4"/>
          </p15:clr>
        </p15:guide>
      </p15:sldGuideLst>
    </p:ext>
    <p:ext uri="GoogleSlidesCustomDataVersion2">
      <go:slidesCustomData xmlns:go="http://customooxmlschemas.google.com/" r:id="rId150" roundtripDataSignature="AMtx7mh8JB/iZ3JWMZnbuQ9WHKYhEUDb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9" orient="horz"/>
        <p:guide pos="597"/>
        <p:guide pos="6947"/>
        <p:guide pos="358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customschemas.google.com/relationships/presentationmetadata" Target="metadata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Mulish-boldItalic.fntdata"/><Relationship Id="rId4" Type="http://schemas.openxmlformats.org/officeDocument/2006/relationships/slideMaster" Target="slideMasters/slideMaster1.xml"/><Relationship Id="rId148" Type="http://schemas.openxmlformats.org/officeDocument/2006/relationships/font" Target="fonts/Mulish-italic.fntdata"/><Relationship Id="rId9" Type="http://schemas.openxmlformats.org/officeDocument/2006/relationships/slide" Target="slides/slide2.xml"/><Relationship Id="rId143" Type="http://schemas.openxmlformats.org/officeDocument/2006/relationships/font" Target="fonts/MulishExtraLight-bold.fntdata"/><Relationship Id="rId142" Type="http://schemas.openxmlformats.org/officeDocument/2006/relationships/font" Target="fonts/MulishExtraLight-regular.fntdata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2.xml"/><Relationship Id="rId147" Type="http://schemas.openxmlformats.org/officeDocument/2006/relationships/font" Target="fonts/Mulish-bold.fntdata"/><Relationship Id="rId6" Type="http://schemas.openxmlformats.org/officeDocument/2006/relationships/slideMaster" Target="slideMasters/slideMaster3.xml"/><Relationship Id="rId146" Type="http://schemas.openxmlformats.org/officeDocument/2006/relationships/font" Target="fonts/Mulish-regular.fntdata"/><Relationship Id="rId7" Type="http://schemas.openxmlformats.org/officeDocument/2006/relationships/notesMaster" Target="notesMasters/notesMaster1.xml"/><Relationship Id="rId145" Type="http://schemas.openxmlformats.org/officeDocument/2006/relationships/font" Target="fonts/MulishExtraLight-boldItalic.fntdata"/><Relationship Id="rId8" Type="http://schemas.openxmlformats.org/officeDocument/2006/relationships/slide" Target="slides/slide1.xml"/><Relationship Id="rId144" Type="http://schemas.openxmlformats.org/officeDocument/2006/relationships/font" Target="fonts/MulishExtraLight-italic.fntdata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8ea51bad12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38ea51bad12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92" name="Google Shape;492;g38ea51bad12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6" name="Google Shape;1946;p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47" name="Google Shape;1947;p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7" name="Google Shape;1957;p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58" name="Google Shape;1958;p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9" name="Google Shape;1969;p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70" name="Google Shape;1970;p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387bc095912_1_9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1" name="Google Shape;1981;g387bc095912_1_9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82" name="Google Shape;1982;g387bc095912_1_9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1" name="Google Shape;1991;p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92" name="Google Shape;1992;p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3" name="Google Shape;2003;p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04" name="Google Shape;2004;p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9" name="Google Shape;2019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387bc095912_1_10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8" name="Google Shape;2028;g387bc095912_1_10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29" name="Google Shape;2029;g387bc095912_1_10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8" name="Google Shape;2038;p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9" name="Google Shape;2039;p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0" name="Google Shape;2050;p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51" name="Google Shape;2051;p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8ea51bad12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38ea51bad12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74" name="Google Shape;574;g38ea51bad12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3a295d1a8d5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0" name="Google Shape;2060;g3a295d1a8d5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3a295d1a8d5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9" name="Google Shape;2069;g3a295d1a8d5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70" name="Google Shape;2070;g3a295d1a8d5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3a295d1a8d5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0" name="Google Shape;2080;g3a295d1a8d5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81" name="Google Shape;2081;g3a295d1a8d5_1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3a295d1a8d5_1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1" name="Google Shape;2091;g3a295d1a8d5_1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92" name="Google Shape;2092;g3a295d1a8d5_1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3a295d1a8d5_1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2" name="Google Shape;2102;g3a295d1a8d5_1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03" name="Google Shape;2103;g3a295d1a8d5_1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3a295d1a8d5_1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3" name="Google Shape;2113;g3a295d1a8d5_1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14" name="Google Shape;2114;g3a295d1a8d5_1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3a295d1a8d5_1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5" name="Google Shape;2125;g3a295d1a8d5_1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26" name="Google Shape;2126;g3a295d1a8d5_1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3a295d1a8d5_1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6" name="Google Shape;2136;g3a295d1a8d5_1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37" name="Google Shape;2137;g3a295d1a8d5_1_1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3a295d1a8d5_1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7" name="Google Shape;2147;g3a295d1a8d5_1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48" name="Google Shape;2148;g3a295d1a8d5_1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3a295d1a8d5_1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8" name="Google Shape;2158;g3a295d1a8d5_1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59" name="Google Shape;2159;g3a295d1a8d5_1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8ea51bad12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g38ea51bad12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69" name="Google Shape;669;g38ea51bad12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3a295d1a8d5_1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9" name="Google Shape;2169;g3a295d1a8d5_1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70" name="Google Shape;2170;g3a295d1a8d5_1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3a295d1a8d5_1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0" name="Google Shape;2180;g3a295d1a8d5_1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81" name="Google Shape;2181;g3a295d1a8d5_1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3a295d1a8d5_1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1" name="Google Shape;2191;g3a295d1a8d5_1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92" name="Google Shape;2192;g3a295d1a8d5_1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g3a295d1a8d5_1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5" name="Google Shape;2205;g3a295d1a8d5_1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06" name="Google Shape;2206;g3a295d1a8d5_1_1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3a295d1a8d5_1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6" name="Google Shape;2216;g3a295d1a8d5_1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17" name="Google Shape;2217;g3a295d1a8d5_1_1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a295d1a8d5_1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7" name="Google Shape;2227;g3a295d1a8d5_1_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28" name="Google Shape;2228;g3a295d1a8d5_1_1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3a295d1a8d5_1_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9" name="Google Shape;2239;g3a295d1a8d5_1_2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40" name="Google Shape;2240;g3a295d1a8d5_1_2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3a295d1a8d5_1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0" name="Google Shape;2250;g3a295d1a8d5_1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51" name="Google Shape;2251;g3a295d1a8d5_1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3a295d1a8d5_1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3" name="Google Shape;2263;g3a295d1a8d5_1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64" name="Google Shape;2264;g3a295d1a8d5_1_2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3a295d1a8d5_1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4" name="Google Shape;2274;g3a295d1a8d5_1_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75" name="Google Shape;2275;g3a295d1a8d5_1_3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73" name="Google Shape;773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3a295d1a8d5_1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5" name="Google Shape;2285;g3a295d1a8d5_1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86" name="Google Shape;2286;g3a295d1a8d5_1_2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3a295d1a8d5_1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6" name="Google Shape;2296;g3a295d1a8d5_1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97" name="Google Shape;2297;g3a295d1a8d5_1_2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g3a295d1a8d5_1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9" name="Google Shape;2309;g3a295d1a8d5_1_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10" name="Google Shape;2310;g3a295d1a8d5_1_3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3a295d1a8d5_1_2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0" name="Google Shape;2320;g3a295d1a8d5_1_2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21" name="Google Shape;2321;g3a295d1a8d5_1_2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1" name="Google Shape;2331;p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32" name="Google Shape;2332;p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87bc09591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g387bc09591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83" name="Google Shape;783;g387bc095912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87bc095912_1_3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2" name="Google Shape;792;g387bc095912_1_3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93" name="Google Shape;793;g387bc095912_1_3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87bc095912_1_4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g387bc095912_1_4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03" name="Google Shape;803;g387bc095912_1_4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87bc095912_1_7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2" name="Google Shape;812;g387bc095912_1_7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13" name="Google Shape;813;g387bc095912_1_7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87bc095912_1_7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2" name="Google Shape;822;g387bc095912_1_7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23" name="Google Shape;823;g387bc095912_1_7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87bc095912_1_7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2" name="Google Shape;832;g387bc095912_1_7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33" name="Google Shape;833;g387bc095912_1_7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87bc095912_1_8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2" name="Google Shape;842;g387bc095912_1_8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43" name="Google Shape;843;g387bc095912_1_8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87bc095912_1_8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2" name="Google Shape;852;g387bc095912_1_8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3" name="Google Shape;853;g387bc095912_1_8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87bc095912_1_8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2" name="Google Shape;862;g387bc095912_1_8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63" name="Google Shape;863;g387bc095912_1_8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2" name="Google Shape;87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87bc095912_1_9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1" name="Google Shape;881;g387bc095912_1_9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82" name="Google Shape;882;g387bc095912_1_9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1" name="Google Shape;891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2" name="Google Shape;892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5" name="Google Shape;905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06" name="Google Shape;906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1" name="Google Shape;931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32" name="Google Shape;932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7" name="Google Shape;947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48" name="Google Shape;948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0" name="Google Shape;960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61" name="Google Shape;961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8ea51bad12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8ea51bad12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7" name="Google Shape;107;g38ea51bad12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1" name="Google Shape;991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92" name="Google Shape;992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7" name="Google Shape;1027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8" name="Google Shape;1028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1" name="Google Shape;1051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52" name="Google Shape;1052;p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7" name="Google Shape;1077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78" name="Google Shape;1078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5" name="Google Shape;1095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96" name="Google Shape;1096;p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9" name="Google Shape;110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8" name="Google Shape;1118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19" name="Google Shape;1119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1" name="Google Shape;1131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32" name="Google Shape;1132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5" name="Google Shape;1155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56" name="Google Shape;1156;p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6" name="Google Shape;116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8ea51bad12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38ea51bad12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9" name="Google Shape;129;g38ea51bad12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5" name="Google Shape;1175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6" name="Google Shape;1176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5" name="Google Shape;1185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86" name="Google Shape;1186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387bc095912_1_9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6" name="Google Shape;1196;g387bc095912_1_9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7" name="Google Shape;1197;g387bc095912_1_9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6" name="Google Shape;1206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07" name="Google Shape;1207;p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1" name="Google Shape;1221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22" name="Google Shape;1222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4" name="Google Shape;1234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35" name="Google Shape;1235;p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5" name="Google Shape;1245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46" name="Google Shape;1246;p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7" name="Google Shape;1257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58" name="Google Shape;1258;p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9" name="Google Shape;1269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70" name="Google Shape;1270;p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3" name="Google Shape;1283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84" name="Google Shape;1284;p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ea51bad12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8ea51bad12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1" name="Google Shape;161;g38ea51bad12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387bc095912_1_9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7" name="Google Shape;1297;g387bc095912_1_9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98" name="Google Shape;1298;g387bc095912_1_9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7" name="Google Shape;1307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08" name="Google Shape;1308;p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8" name="Google Shape;1328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29" name="Google Shape;1329;p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1" name="Google Shape;1351;p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52" name="Google Shape;1352;p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9" name="Google Shape;1369;p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70" name="Google Shape;1370;p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387bc095912_1_9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6" name="Google Shape;1386;g387bc095912_1_9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87" name="Google Shape;1387;g387bc095912_1_9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6" name="Google Shape;1396;p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97" name="Google Shape;1397;p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4" name="Google Shape;1414;p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15" name="Google Shape;1415;p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7" name="Google Shape;1427;p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28" name="Google Shape;1428;p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9" name="Google Shape;1439;p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40" name="Google Shape;1440;p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8ea51bad12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8ea51bad12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1" name="Google Shape;211;g38ea51bad12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0" name="Google Shape;1450;p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51" name="Google Shape;1451;p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387bc095912_1_9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2" name="Google Shape;1462;g387bc095912_1_9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63" name="Google Shape;1463;g387bc095912_1_9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2" name="Google Shape;1472;p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73" name="Google Shape;1473;p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5" name="Google Shape;1485;p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86" name="Google Shape;1486;p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8" name="Google Shape;1498;p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99" name="Google Shape;1499;p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39857c5649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1" name="Google Shape;1511;g39857c5649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39857c56499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0" name="Google Shape;1520;g39857c56499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21" name="Google Shape;1521;g39857c56499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39857c56499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3" name="Google Shape;1533;g39857c56499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34" name="Google Shape;1534;g39857c56499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39857c56499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5" name="Google Shape;1545;g39857c56499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46" name="Google Shape;1546;g39857c56499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39857c56499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7" name="Google Shape;1557;g39857c56499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58" name="Google Shape;1558;g39857c56499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8ea51bad12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38ea51bad12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2" name="Google Shape;272;g38ea51bad12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39857c56499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0" name="Google Shape;1570;g39857c56499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71" name="Google Shape;1571;g39857c56499_0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39857c56499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3" name="Google Shape;1583;g39857c56499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84" name="Google Shape;1584;g39857c56499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39857c56499_0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6" name="Google Shape;1596;g39857c56499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97" name="Google Shape;1597;g39857c56499_0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8" name="Google Shape;1608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7" name="Google Shape;1617;p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8" name="Google Shape;1618;p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7" name="Google Shape;1627;p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28" name="Google Shape;1628;p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387bc095912_1_9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8" name="Google Shape;1638;g387bc095912_1_9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39" name="Google Shape;1639;g387bc095912_1_9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8" name="Google Shape;1648;p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49" name="Google Shape;1649;p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3" name="Google Shape;1663;p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64" name="Google Shape;1664;p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6" name="Google Shape;1676;p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77" name="Google Shape;1677;p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8ea51bad12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38ea51bad12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9" name="Google Shape;339;g38ea51bad12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7" name="Google Shape;1687;p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88" name="Google Shape;1688;p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9" name="Google Shape;1699;p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00" name="Google Shape;1700;p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1" name="Google Shape;1711;p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12" name="Google Shape;1712;p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5" name="Google Shape;1725;p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26" name="Google Shape;1726;p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387bc095912_1_9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9" name="Google Shape;1739;g387bc095912_1_9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40" name="Google Shape;1740;g387bc095912_1_9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9" name="Google Shape;1749;p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50" name="Google Shape;1750;p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3" name="Google Shape;1763;p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64" name="Google Shape;1764;p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6" name="Google Shape;1786;p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87" name="Google Shape;1787;p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5" name="Google Shape;1805;p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06" name="Google Shape;1806;p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387bc095912_1_9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2" name="Google Shape;1822;g387bc095912_1_9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23" name="Google Shape;1823;g387bc095912_1_9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8ea51bad12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38ea51bad12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3" name="Google Shape;413;g38ea51bad12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2" name="Google Shape;1832;p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33" name="Google Shape;1833;p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5" name="Google Shape;1845;p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46" name="Google Shape;1846;p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6" name="Google Shape;1856;p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57" name="Google Shape;1857;p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387bc095912_1_9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8" name="Google Shape;1868;g387bc095912_1_9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69" name="Google Shape;1869;g387bc095912_1_9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8" name="Google Shape;1878;p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79" name="Google Shape;1879;p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9" name="Google Shape;1889;p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90" name="Google Shape;1890;p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0" name="Google Shape;1900;p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01" name="Google Shape;1901;p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2" name="Google Shape;1912;p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13" name="Google Shape;1913;p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3" name="Google Shape;1923;p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24" name="Google Shape;1924;p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4" name="Google Shape;1934;p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35" name="Google Shape;1935;p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首頁_中英標題">
  <p:cSld name="首頁_中英標題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74"/>
          <p:cNvSpPr txBox="1"/>
          <p:nvPr>
            <p:ph type="ctrTitle"/>
          </p:nvPr>
        </p:nvSpPr>
        <p:spPr>
          <a:xfrm>
            <a:off x="967109" y="2274495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74"/>
          <p:cNvSpPr txBox="1"/>
          <p:nvPr>
            <p:ph idx="1" type="body"/>
          </p:nvPr>
        </p:nvSpPr>
        <p:spPr>
          <a:xfrm>
            <a:off x="967109" y="3007096"/>
            <a:ext cx="10191320" cy="1153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4"/>
          <p:cNvSpPr txBox="1"/>
          <p:nvPr>
            <p:ph idx="2" type="body"/>
          </p:nvPr>
        </p:nvSpPr>
        <p:spPr>
          <a:xfrm>
            <a:off x="967108" y="4572000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4"/>
          <p:cNvSpPr txBox="1"/>
          <p:nvPr>
            <p:ph idx="3" type="body"/>
          </p:nvPr>
        </p:nvSpPr>
        <p:spPr>
          <a:xfrm>
            <a:off x="967108" y="5025006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滿版圖片">
  <p:cSld name="內容頁_滿版圖片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4"/>
          <p:cNvSpPr/>
          <p:nvPr>
            <p:ph idx="2" type="pic"/>
          </p:nvPr>
        </p:nvSpPr>
        <p:spPr>
          <a:xfrm>
            <a:off x="0" y="0"/>
            <a:ext cx="12003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9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滿版圖片＋中文標題">
  <p:cSld name="內容頁_滿版圖片＋中文標題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5"/>
          <p:cNvSpPr/>
          <p:nvPr>
            <p:ph idx="2" type="pic"/>
          </p:nvPr>
        </p:nvSpPr>
        <p:spPr>
          <a:xfrm>
            <a:off x="0" y="1189317"/>
            <a:ext cx="12002400" cy="56688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95"/>
          <p:cNvSpPr/>
          <p:nvPr/>
        </p:nvSpPr>
        <p:spPr>
          <a:xfrm>
            <a:off x="1" y="0"/>
            <a:ext cx="11997300" cy="118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95"/>
          <p:cNvSpPr txBox="1"/>
          <p:nvPr>
            <p:ph type="ctrTitle"/>
          </p:nvPr>
        </p:nvSpPr>
        <p:spPr>
          <a:xfrm>
            <a:off x="953359" y="359005"/>
            <a:ext cx="10455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JhengHei"/>
              <a:buNone/>
              <a:defRPr b="1" i="0" sz="3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95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內容頁_滿版圖片＋英文標題">
  <p:cSld name="1_內容頁_滿版圖片＋英文標題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6"/>
          <p:cNvSpPr/>
          <p:nvPr>
            <p:ph idx="2" type="pic"/>
          </p:nvPr>
        </p:nvSpPr>
        <p:spPr>
          <a:xfrm>
            <a:off x="0" y="1189317"/>
            <a:ext cx="12002400" cy="56688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96"/>
          <p:cNvSpPr/>
          <p:nvPr/>
        </p:nvSpPr>
        <p:spPr>
          <a:xfrm>
            <a:off x="1" y="0"/>
            <a:ext cx="11997300" cy="1189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6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7" name="Google Shape;67;p96"/>
          <p:cNvSpPr txBox="1"/>
          <p:nvPr>
            <p:ph type="ctrTitle"/>
          </p:nvPr>
        </p:nvSpPr>
        <p:spPr>
          <a:xfrm>
            <a:off x="953359" y="360637"/>
            <a:ext cx="88299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ulish"/>
              <a:buNone/>
              <a:defRPr b="1" i="0" sz="34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僅中文標題">
  <p:cSld name="內容頁_僅中文標題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7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97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9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僅英文標題">
  <p:cSld name="內容頁_僅英文標題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8"/>
          <p:cNvSpPr txBox="1"/>
          <p:nvPr>
            <p:ph type="ctrTitle"/>
          </p:nvPr>
        </p:nvSpPr>
        <p:spPr>
          <a:xfrm>
            <a:off x="953359" y="728685"/>
            <a:ext cx="88299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ulish"/>
              <a:buNone/>
              <a:defRPr b="1" i="0" sz="3400" u="none" cap="none" strike="noStrike">
                <a:solidFill>
                  <a:schemeClr val="accen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9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9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空白頁">
  <p:cSld name="內容頁_空白頁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9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中英標題">
  <p:cSld name="章節1_中英標題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87bc095912_1_51"/>
          <p:cNvSpPr txBox="1"/>
          <p:nvPr>
            <p:ph type="ctrTitle"/>
          </p:nvPr>
        </p:nvSpPr>
        <p:spPr>
          <a:xfrm>
            <a:off x="967109" y="2419102"/>
            <a:ext cx="10191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g387bc095912_1_51"/>
          <p:cNvSpPr txBox="1"/>
          <p:nvPr>
            <p:ph idx="1" type="body"/>
          </p:nvPr>
        </p:nvSpPr>
        <p:spPr>
          <a:xfrm>
            <a:off x="967109" y="3124542"/>
            <a:ext cx="101913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g387bc095912_1_51"/>
          <p:cNvSpPr txBox="1"/>
          <p:nvPr>
            <p:ph idx="2" type="body"/>
          </p:nvPr>
        </p:nvSpPr>
        <p:spPr>
          <a:xfrm>
            <a:off x="1842554" y="6207371"/>
            <a:ext cx="9762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387bc095912_1_5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首頁_中文標題">
  <p:cSld name="首頁_中文標題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1"/>
          <p:cNvSpPr txBox="1"/>
          <p:nvPr>
            <p:ph type="ctrTitle"/>
          </p:nvPr>
        </p:nvSpPr>
        <p:spPr>
          <a:xfrm>
            <a:off x="967109" y="2141506"/>
            <a:ext cx="6356480" cy="1886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81"/>
          <p:cNvSpPr txBox="1"/>
          <p:nvPr>
            <p:ph idx="1" type="body"/>
          </p:nvPr>
        </p:nvSpPr>
        <p:spPr>
          <a:xfrm>
            <a:off x="967108" y="4572000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81"/>
          <p:cNvSpPr txBox="1"/>
          <p:nvPr>
            <p:ph idx="2" type="body"/>
          </p:nvPr>
        </p:nvSpPr>
        <p:spPr>
          <a:xfrm>
            <a:off x="967108" y="5025006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首頁_英文標題">
  <p:cSld name="首頁_英文標題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2"/>
          <p:cNvSpPr txBox="1"/>
          <p:nvPr>
            <p:ph idx="1" type="body"/>
          </p:nvPr>
        </p:nvSpPr>
        <p:spPr>
          <a:xfrm>
            <a:off x="967109" y="2162200"/>
            <a:ext cx="6356480" cy="185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82"/>
          <p:cNvSpPr txBox="1"/>
          <p:nvPr>
            <p:ph idx="2" type="body"/>
          </p:nvPr>
        </p:nvSpPr>
        <p:spPr>
          <a:xfrm>
            <a:off x="967108" y="4572000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82"/>
          <p:cNvSpPr txBox="1"/>
          <p:nvPr>
            <p:ph idx="3" type="body"/>
          </p:nvPr>
        </p:nvSpPr>
        <p:spPr>
          <a:xfrm>
            <a:off x="967108" y="5025006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N_中文標題">
  <p:cSld name="章節N_中文標題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" name="Google Shape;26;p78"/>
          <p:cNvSpPr txBox="1"/>
          <p:nvPr>
            <p:ph type="ctrTitle"/>
          </p:nvPr>
        </p:nvSpPr>
        <p:spPr>
          <a:xfrm>
            <a:off x="966788" y="2241418"/>
            <a:ext cx="63564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78"/>
          <p:cNvSpPr txBox="1"/>
          <p:nvPr>
            <p:ph idx="1" type="body"/>
          </p:nvPr>
        </p:nvSpPr>
        <p:spPr>
          <a:xfrm>
            <a:off x="966788" y="808035"/>
            <a:ext cx="37479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5900"/>
              <a:buFont typeface="Arial"/>
              <a:buNone/>
              <a:defRPr b="0" i="0" sz="5900" u="none" cap="none" strike="noStrik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78"/>
          <p:cNvSpPr txBox="1"/>
          <p:nvPr>
            <p:ph idx="2" type="body"/>
          </p:nvPr>
        </p:nvSpPr>
        <p:spPr>
          <a:xfrm>
            <a:off x="1242282" y="6207371"/>
            <a:ext cx="10370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N_中英標題">
  <p:cSld name="章節N_中英標題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0"/>
          <p:cNvSpPr txBox="1"/>
          <p:nvPr>
            <p:ph type="ctrTitle"/>
          </p:nvPr>
        </p:nvSpPr>
        <p:spPr>
          <a:xfrm>
            <a:off x="967109" y="2419102"/>
            <a:ext cx="101913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100"/>
          <p:cNvSpPr txBox="1"/>
          <p:nvPr>
            <p:ph idx="1" type="body"/>
          </p:nvPr>
        </p:nvSpPr>
        <p:spPr>
          <a:xfrm>
            <a:off x="1242282" y="6207371"/>
            <a:ext cx="10370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100"/>
          <p:cNvSpPr txBox="1"/>
          <p:nvPr>
            <p:ph idx="2" type="body"/>
          </p:nvPr>
        </p:nvSpPr>
        <p:spPr>
          <a:xfrm>
            <a:off x="966788" y="808035"/>
            <a:ext cx="37479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5900"/>
              <a:buFont typeface="Arial"/>
              <a:buNone/>
              <a:defRPr b="0" i="0" sz="5900" u="none" cap="none" strike="noStrik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10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" name="Google Shape;34;p100"/>
          <p:cNvSpPr txBox="1"/>
          <p:nvPr>
            <p:ph idx="3" type="body"/>
          </p:nvPr>
        </p:nvSpPr>
        <p:spPr>
          <a:xfrm>
            <a:off x="967109" y="3124542"/>
            <a:ext cx="101913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N_英文標題">
  <p:cSld name="章節N_英文標題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" name="Google Shape;37;p101"/>
          <p:cNvSpPr txBox="1"/>
          <p:nvPr>
            <p:ph idx="1" type="body"/>
          </p:nvPr>
        </p:nvSpPr>
        <p:spPr>
          <a:xfrm>
            <a:off x="967109" y="2246089"/>
            <a:ext cx="6356400" cy="25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01"/>
          <p:cNvSpPr txBox="1"/>
          <p:nvPr>
            <p:ph idx="2" type="body"/>
          </p:nvPr>
        </p:nvSpPr>
        <p:spPr>
          <a:xfrm>
            <a:off x="966788" y="808035"/>
            <a:ext cx="37479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5900"/>
              <a:buFont typeface="Arial"/>
              <a:buNone/>
              <a:defRPr b="0" i="0" sz="5900" u="none" cap="none" strike="noStrik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01"/>
          <p:cNvSpPr txBox="1"/>
          <p:nvPr>
            <p:ph idx="3" type="body"/>
          </p:nvPr>
        </p:nvSpPr>
        <p:spPr>
          <a:xfrm>
            <a:off x="1242282" y="6207371"/>
            <a:ext cx="10370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僅中文標題">
  <p:cSld name="1_內容頁_僅中文標題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0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8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8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中文標題＋文字">
  <p:cSld name="內容頁_中文標題＋文字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2"/>
          <p:cNvSpPr txBox="1"/>
          <p:nvPr>
            <p:ph type="ctrTitle"/>
          </p:nvPr>
        </p:nvSpPr>
        <p:spPr>
          <a:xfrm>
            <a:off x="953359" y="8249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  <a:defRPr b="1" i="0" sz="4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92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92"/>
          <p:cNvSpPr txBox="1"/>
          <p:nvPr>
            <p:ph idx="2" type="body"/>
          </p:nvPr>
        </p:nvSpPr>
        <p:spPr>
          <a:xfrm>
            <a:off x="954088" y="1618596"/>
            <a:ext cx="101028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92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英文標題＋文字">
  <p:cSld name="內容頁_英文標題＋文字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3"/>
          <p:cNvSpPr txBox="1"/>
          <p:nvPr>
            <p:ph type="ctrTitle"/>
          </p:nvPr>
        </p:nvSpPr>
        <p:spPr>
          <a:xfrm>
            <a:off x="953359" y="728685"/>
            <a:ext cx="88299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ulish"/>
              <a:buNone/>
              <a:defRPr b="1" i="0" sz="3400" u="none" cap="none" strike="noStrike">
                <a:solidFill>
                  <a:schemeClr val="accen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93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93"/>
          <p:cNvSpPr txBox="1"/>
          <p:nvPr>
            <p:ph idx="2" type="body"/>
          </p:nvPr>
        </p:nvSpPr>
        <p:spPr>
          <a:xfrm>
            <a:off x="954088" y="1578855"/>
            <a:ext cx="10102800" cy="4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3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  <p:sldLayoutId id="2147483654" r:id="rId3"/>
    <p:sldLayoutId id="2147483655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7.png"/><Relationship Id="rId4" Type="http://schemas.openxmlformats.org/officeDocument/2006/relationships/image" Target="../media/image5.png"/><Relationship Id="rId9" Type="http://schemas.openxmlformats.org/officeDocument/2006/relationships/image" Target="../media/image59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2.png"/><Relationship Id="rId8" Type="http://schemas.openxmlformats.org/officeDocument/2006/relationships/image" Target="../media/image1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74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26.png"/><Relationship Id="rId4" Type="http://schemas.openxmlformats.org/officeDocument/2006/relationships/image" Target="../media/image12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27.png"/><Relationship Id="rId4" Type="http://schemas.openxmlformats.org/officeDocument/2006/relationships/image" Target="../media/image15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54.png"/><Relationship Id="rId4" Type="http://schemas.openxmlformats.org/officeDocument/2006/relationships/image" Target="../media/image12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32.png"/><Relationship Id="rId4" Type="http://schemas.openxmlformats.org/officeDocument/2006/relationships/image" Target="../media/image140.png"/><Relationship Id="rId5" Type="http://schemas.openxmlformats.org/officeDocument/2006/relationships/image" Target="../media/image80.png"/><Relationship Id="rId6" Type="http://schemas.openxmlformats.org/officeDocument/2006/relationships/image" Target="../media/image13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3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34.png"/><Relationship Id="rId4" Type="http://schemas.openxmlformats.org/officeDocument/2006/relationships/hyperlink" Target="https://tbrain.trendmicro.com.tw/Competitions/Details/42" TargetMode="Externa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9.xml"/><Relationship Id="rId3" Type="http://schemas.openxmlformats.org/officeDocument/2006/relationships/hyperlink" Target="https://www.aicup.tw/" TargetMode="External"/><Relationship Id="rId4" Type="http://schemas.openxmlformats.org/officeDocument/2006/relationships/hyperlink" Target="https://tbrain.trendmicro.com.tw/" TargetMode="External"/><Relationship Id="rId5" Type="http://schemas.openxmlformats.org/officeDocument/2006/relationships/hyperlink" Target="https://forms.gle/fw3Kcc3W3Ct7WJWM6" TargetMode="Externa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7.png"/><Relationship Id="rId4" Type="http://schemas.openxmlformats.org/officeDocument/2006/relationships/image" Target="../media/image5.png"/><Relationship Id="rId9" Type="http://schemas.openxmlformats.org/officeDocument/2006/relationships/image" Target="../media/image59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2.png"/><Relationship Id="rId8" Type="http://schemas.openxmlformats.org/officeDocument/2006/relationships/image" Target="../media/image1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3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46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3.xml"/><Relationship Id="rId3" Type="http://schemas.openxmlformats.org/officeDocument/2006/relationships/hyperlink" Target="https://developer.nvidia.com/cuda-toolkit-archive" TargetMode="External"/><Relationship Id="rId4" Type="http://schemas.openxmlformats.org/officeDocument/2006/relationships/image" Target="../media/image135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38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44.png"/><Relationship Id="rId4" Type="http://schemas.openxmlformats.org/officeDocument/2006/relationships/image" Target="../media/image13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6.xml"/><Relationship Id="rId3" Type="http://schemas.openxmlformats.org/officeDocument/2006/relationships/hyperlink" Target="https://developer.nvidia.com/cudnn-downloads" TargetMode="External"/><Relationship Id="rId4" Type="http://schemas.openxmlformats.org/officeDocument/2006/relationships/image" Target="../media/image141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68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8.xml"/><Relationship Id="rId3" Type="http://schemas.openxmlformats.org/officeDocument/2006/relationships/hyperlink" Target="https://www.anaconda.com/download/success" TargetMode="External"/><Relationship Id="rId4" Type="http://schemas.openxmlformats.org/officeDocument/2006/relationships/image" Target="../media/image14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70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9.png"/><Relationship Id="rId10" Type="http://schemas.openxmlformats.org/officeDocument/2006/relationships/image" Target="../media/image11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2.png"/><Relationship Id="rId5" Type="http://schemas.openxmlformats.org/officeDocument/2006/relationships/image" Target="../media/image137.png"/><Relationship Id="rId6" Type="http://schemas.openxmlformats.org/officeDocument/2006/relationships/image" Target="../media/image5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43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61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48.png"/><Relationship Id="rId4" Type="http://schemas.openxmlformats.org/officeDocument/2006/relationships/image" Target="../media/image16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50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4.xml"/><Relationship Id="rId3" Type="http://schemas.openxmlformats.org/officeDocument/2006/relationships/hyperlink" Target="https://pytorch.org/get-started/locally/" TargetMode="External"/><Relationship Id="rId4" Type="http://schemas.openxmlformats.org/officeDocument/2006/relationships/image" Target="../media/image164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5.xml"/><Relationship Id="rId3" Type="http://schemas.openxmlformats.org/officeDocument/2006/relationships/hyperlink" Target="https://pytorch.org/get-started/locally/" TargetMode="External"/><Relationship Id="rId4" Type="http://schemas.openxmlformats.org/officeDocument/2006/relationships/image" Target="../media/image153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69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62.png"/><Relationship Id="rId4" Type="http://schemas.openxmlformats.org/officeDocument/2006/relationships/image" Target="../media/image156.png"/><Relationship Id="rId5" Type="http://schemas.openxmlformats.org/officeDocument/2006/relationships/image" Target="../media/image16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8.xml"/><Relationship Id="rId3" Type="http://schemas.openxmlformats.org/officeDocument/2006/relationships/hyperlink" Target="https://docs.ultralytics.com/zh/modes/train/#python" TargetMode="External"/><Relationship Id="rId4" Type="http://schemas.openxmlformats.org/officeDocument/2006/relationships/image" Target="../media/image155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9.xml"/><Relationship Id="rId3" Type="http://schemas.openxmlformats.org/officeDocument/2006/relationships/hyperlink" Target="https://docs.ultralytics.com/zh/modes/train/#python" TargetMode="External"/><Relationship Id="rId4" Type="http://schemas.openxmlformats.org/officeDocument/2006/relationships/image" Target="../media/image16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0.xml"/><Relationship Id="rId3" Type="http://schemas.openxmlformats.org/officeDocument/2006/relationships/hyperlink" Target="https://docs.ultralytics.com/zh/models/yolo12/#cli" TargetMode="External"/><Relationship Id="rId4" Type="http://schemas.openxmlformats.org/officeDocument/2006/relationships/image" Target="../media/image159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1.xml"/><Relationship Id="rId3" Type="http://schemas.openxmlformats.org/officeDocument/2006/relationships/hyperlink" Target="https://docs.ultralytics.com/zh/models/yolo12/#python" TargetMode="External"/><Relationship Id="rId4" Type="http://schemas.openxmlformats.org/officeDocument/2006/relationships/image" Target="../media/image172.png"/><Relationship Id="rId5" Type="http://schemas.openxmlformats.org/officeDocument/2006/relationships/image" Target="../media/image158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2.xml"/><Relationship Id="rId3" Type="http://schemas.openxmlformats.org/officeDocument/2006/relationships/hyperlink" Target="https://docs.ultralytics.com/zh/models/yolo12/#python" TargetMode="External"/><Relationship Id="rId4" Type="http://schemas.openxmlformats.org/officeDocument/2006/relationships/image" Target="../media/image171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3.xml"/><Relationship Id="rId3" Type="http://schemas.openxmlformats.org/officeDocument/2006/relationships/hyperlink" Target="https://docs.ultralytics.com/zh/modes/predict/#cli" TargetMode="External"/><Relationship Id="rId4" Type="http://schemas.openxmlformats.org/officeDocument/2006/relationships/image" Target="../media/image173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4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7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hyperlink" Target="http://ppt/slides/ppt/slides//ppt/slides/slide41.xml" TargetMode="External"/><Relationship Id="rId10" Type="http://schemas.openxmlformats.org/officeDocument/2006/relationships/hyperlink" Target="http://ppt/slides/ppt/slides//ppt/slides/slide19.xml" TargetMode="External"/><Relationship Id="rId13" Type="http://schemas.openxmlformats.org/officeDocument/2006/relationships/hyperlink" Target="http://ppt/slides/ppt/slides//ppt/slides/slide69.xml" TargetMode="External"/><Relationship Id="rId12" Type="http://schemas.openxmlformats.org/officeDocument/2006/relationships/hyperlink" Target="http://ppt/slides/ppt/slides//ppt/slides/slide41.xm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ppt/slides/ppt/slides//ppt/slides/slide4.xml" TargetMode="External"/><Relationship Id="rId4" Type="http://schemas.openxmlformats.org/officeDocument/2006/relationships/hyperlink" Target="http://ppt/slides/ppt/slides//ppt/slides/slide15.xml" TargetMode="External"/><Relationship Id="rId9" Type="http://schemas.openxmlformats.org/officeDocument/2006/relationships/hyperlink" Target="http://ppt/slides/ppt/slides//ppt/slides/slide41.xml" TargetMode="External"/><Relationship Id="rId5" Type="http://schemas.openxmlformats.org/officeDocument/2006/relationships/hyperlink" Target="http://ppt/slides/ppt/slides//ppt/slides/slide15.xml" TargetMode="External"/><Relationship Id="rId6" Type="http://schemas.openxmlformats.org/officeDocument/2006/relationships/hyperlink" Target="http://ppt/slides/ppt/slides//ppt/slides/slide19.xml" TargetMode="External"/><Relationship Id="rId7" Type="http://schemas.openxmlformats.org/officeDocument/2006/relationships/hyperlink" Target="http://ppt/slides/ppt/slides//ppt/slides/slide19.xml" TargetMode="External"/><Relationship Id="rId8" Type="http://schemas.openxmlformats.org/officeDocument/2006/relationships/hyperlink" Target="http://ppt/slides/ppt/slides//ppt/slides/slide19.xml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tbrain.trendmicro.com.tw/Competitions/Details/42" TargetMode="External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37.png"/><Relationship Id="rId6" Type="http://schemas.openxmlformats.org/officeDocument/2006/relationships/image" Target="../media/image5.png"/><Relationship Id="rId7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69.png"/><Relationship Id="rId6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rive.google.com/file/d/1LNg_jEYqgNvNbH-1aZRFsOZX_4YJd3T0/view?usp=sharing" TargetMode="External"/><Relationship Id="rId4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7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colab.research.google.com/drive/1C_8IiJhsm7_H-fn74a0WhHFUeCxxewna?usp=sharing" TargetMode="External"/><Relationship Id="rId4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Relationship Id="rId4" Type="http://schemas.openxmlformats.org/officeDocument/2006/relationships/image" Target="../media/image8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Relationship Id="rId4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png"/><Relationship Id="rId4" Type="http://schemas.openxmlformats.org/officeDocument/2006/relationships/image" Target="../media/image60.png"/><Relationship Id="rId5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7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8.png"/><Relationship Id="rId4" Type="http://schemas.openxmlformats.org/officeDocument/2006/relationships/image" Target="../media/image61.png"/><Relationship Id="rId5" Type="http://schemas.openxmlformats.org/officeDocument/2006/relationships/hyperlink" Target="https://drive.google.com/file/d/13hSr3sa2wOZqlvY1RAwr2msCfTdkfjMe/view?usp=sharing" TargetMode="External"/><Relationship Id="rId6" Type="http://schemas.openxmlformats.org/officeDocument/2006/relationships/image" Target="../media/image9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6.png"/><Relationship Id="rId4" Type="http://schemas.openxmlformats.org/officeDocument/2006/relationships/image" Target="../media/image95.png"/><Relationship Id="rId5" Type="http://schemas.openxmlformats.org/officeDocument/2006/relationships/image" Target="../media/image6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png"/><Relationship Id="rId4" Type="http://schemas.openxmlformats.org/officeDocument/2006/relationships/image" Target="../media/image6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0.png"/><Relationship Id="rId4" Type="http://schemas.openxmlformats.org/officeDocument/2006/relationships/hyperlink" Target="https://sites.google.com/view/twdrivefromdownload/%E7%B9%81%E9%AB%94%E4%B8%AD%E6%96%87traditional-chinese?authuser=0" TargetMode="External"/><Relationship Id="rId5" Type="http://schemas.openxmlformats.org/officeDocument/2006/relationships/image" Target="../media/image6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9.png"/><Relationship Id="rId4" Type="http://schemas.openxmlformats.org/officeDocument/2006/relationships/image" Target="../media/image6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6.png"/><Relationship Id="rId4" Type="http://schemas.openxmlformats.org/officeDocument/2006/relationships/image" Target="../media/image98.png"/><Relationship Id="rId5" Type="http://schemas.openxmlformats.org/officeDocument/2006/relationships/image" Target="../media/image8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5.png"/><Relationship Id="rId4" Type="http://schemas.openxmlformats.org/officeDocument/2006/relationships/image" Target="../media/image6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7.png"/><Relationship Id="rId4" Type="http://schemas.openxmlformats.org/officeDocument/2006/relationships/image" Target="../media/image5.png"/><Relationship Id="rId9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2.png"/><Relationship Id="rId8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1.png"/><Relationship Id="rId4" Type="http://schemas.openxmlformats.org/officeDocument/2006/relationships/image" Target="../media/image6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3.png"/><Relationship Id="rId4" Type="http://schemas.openxmlformats.org/officeDocument/2006/relationships/image" Target="../media/image94.png"/><Relationship Id="rId5" Type="http://schemas.openxmlformats.org/officeDocument/2006/relationships/image" Target="../media/image7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1.png"/><Relationship Id="rId4" Type="http://schemas.openxmlformats.org/officeDocument/2006/relationships/image" Target="../media/image77.png"/><Relationship Id="rId5" Type="http://schemas.openxmlformats.org/officeDocument/2006/relationships/image" Target="../media/image8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6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2.png"/><Relationship Id="rId4" Type="http://schemas.openxmlformats.org/officeDocument/2006/relationships/image" Target="../media/image16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7.png"/><Relationship Id="rId4" Type="http://schemas.openxmlformats.org/officeDocument/2006/relationships/image" Target="../media/image5.png"/><Relationship Id="rId9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2.png"/><Relationship Id="rId8" Type="http://schemas.openxmlformats.org/officeDocument/2006/relationships/image" Target="../media/image1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47.png"/><Relationship Id="rId4" Type="http://schemas.openxmlformats.org/officeDocument/2006/relationships/image" Target="../media/image14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colab.research.google.com/drive/1stJmbvLs66XMWFKTsrLt_iFzePOx8Kpu?usp=sharing" TargetMode="External"/><Relationship Id="rId4" Type="http://schemas.openxmlformats.org/officeDocument/2006/relationships/image" Target="../media/image11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4.png"/><Relationship Id="rId4" Type="http://schemas.openxmlformats.org/officeDocument/2006/relationships/image" Target="../media/image8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7.png"/><Relationship Id="rId4" Type="http://schemas.openxmlformats.org/officeDocument/2006/relationships/image" Target="../media/image5.png"/><Relationship Id="rId9" Type="http://schemas.openxmlformats.org/officeDocument/2006/relationships/image" Target="../media/image59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2.png"/><Relationship Id="rId8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2.png"/><Relationship Id="rId4" Type="http://schemas.openxmlformats.org/officeDocument/2006/relationships/image" Target="../media/image5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2.png"/><Relationship Id="rId4" Type="http://schemas.openxmlformats.org/officeDocument/2006/relationships/image" Target="../media/image60.png"/><Relationship Id="rId5" Type="http://schemas.openxmlformats.org/officeDocument/2006/relationships/image" Target="../media/image6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04.png"/><Relationship Id="rId4" Type="http://schemas.openxmlformats.org/officeDocument/2006/relationships/image" Target="../media/image9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19.png"/><Relationship Id="rId4" Type="http://schemas.openxmlformats.org/officeDocument/2006/relationships/image" Target="../media/image107.png"/><Relationship Id="rId5" Type="http://schemas.openxmlformats.org/officeDocument/2006/relationships/image" Target="../media/image6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7.png"/><Relationship Id="rId4" Type="http://schemas.openxmlformats.org/officeDocument/2006/relationships/image" Target="../media/image12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0.png"/><Relationship Id="rId4" Type="http://schemas.openxmlformats.org/officeDocument/2006/relationships/hyperlink" Target="https://sites.google.com/view/twdrivefromdownload/%E7%B9%81%E9%AB%94%E4%B8%AD%E6%96%87traditional-chinese?authuser=0" TargetMode="External"/><Relationship Id="rId5" Type="http://schemas.openxmlformats.org/officeDocument/2006/relationships/image" Target="../media/image6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2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7.png"/><Relationship Id="rId4" Type="http://schemas.openxmlformats.org/officeDocument/2006/relationships/image" Target="../media/image5.png"/><Relationship Id="rId9" Type="http://schemas.openxmlformats.org/officeDocument/2006/relationships/image" Target="../media/image59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2.png"/><Relationship Id="rId8" Type="http://schemas.openxmlformats.org/officeDocument/2006/relationships/image" Target="../media/image1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8.png"/><Relationship Id="rId4" Type="http://schemas.openxmlformats.org/officeDocument/2006/relationships/image" Target="../media/image6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5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23.png"/><Relationship Id="rId4" Type="http://schemas.openxmlformats.org/officeDocument/2006/relationships/image" Target="../media/image11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2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18.png"/><Relationship Id="rId4" Type="http://schemas.openxmlformats.org/officeDocument/2006/relationships/image" Target="../media/image12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5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Relationship Id="rId3" Type="http://schemas.openxmlformats.org/officeDocument/2006/relationships/hyperlink" Target="https://docs.ultralytics.com/zh/modes/predict/#boxes" TargetMode="External"/><Relationship Id="rId4" Type="http://schemas.openxmlformats.org/officeDocument/2006/relationships/image" Target="../media/image12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66.png"/><Relationship Id="rId4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967109" y="2274495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AI CUP 2025 秋季賽</a:t>
            </a:r>
            <a:endParaRPr/>
          </a:p>
        </p:txBody>
      </p:sp>
      <p:sp>
        <p:nvSpPr>
          <p:cNvPr id="89" name="Google Shape;89;p1"/>
          <p:cNvSpPr txBox="1"/>
          <p:nvPr>
            <p:ph idx="1" type="body"/>
          </p:nvPr>
        </p:nvSpPr>
        <p:spPr>
          <a:xfrm>
            <a:off x="967109" y="3007096"/>
            <a:ext cx="10191320" cy="1153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ulish"/>
              <a:buNone/>
            </a:pPr>
            <a:r>
              <a:rPr lang="zh-TW" sz="2400"/>
              <a:t>電腦斷層心臟肌肉影像分割競賽 II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ulish"/>
              <a:buNone/>
            </a:pPr>
            <a:r>
              <a:rPr lang="zh-TW" sz="2400"/>
              <a:t>主動脈瓣物件偵測</a:t>
            </a:r>
            <a:endParaRPr sz="2400"/>
          </a:p>
        </p:txBody>
      </p:sp>
      <p:sp>
        <p:nvSpPr>
          <p:cNvPr id="90" name="Google Shape;90;p1"/>
          <p:cNvSpPr txBox="1"/>
          <p:nvPr>
            <p:ph idx="2" type="body"/>
          </p:nvPr>
        </p:nvSpPr>
        <p:spPr>
          <a:xfrm>
            <a:off x="967108" y="4572000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91" name="Google Shape;91;p1"/>
          <p:cNvSpPr txBox="1"/>
          <p:nvPr>
            <p:ph idx="3" type="body"/>
          </p:nvPr>
        </p:nvSpPr>
        <p:spPr>
          <a:xfrm>
            <a:off x="967108" y="5025006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92" name="Google Shape;92;p1"/>
          <p:cNvSpPr/>
          <p:nvPr/>
        </p:nvSpPr>
        <p:spPr>
          <a:xfrm>
            <a:off x="9251725" y="561525"/>
            <a:ext cx="2515200" cy="3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1011875" y="1371925"/>
            <a:ext cx="4423500" cy="385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8ea51bad12_0_6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95" name="Google Shape;495;g38ea51bad12_0_6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6" name="Google Shape;496;g38ea51bad12_0_60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g38ea51bad12_0_60"/>
          <p:cNvSpPr/>
          <p:nvPr/>
        </p:nvSpPr>
        <p:spPr>
          <a:xfrm>
            <a:off x="2533536" y="1309901"/>
            <a:ext cx="2591400" cy="801000"/>
          </a:xfrm>
          <a:prstGeom prst="curvedDownArrow">
            <a:avLst>
              <a:gd fmla="val 13018" name="adj1"/>
              <a:gd fmla="val 87130" name="adj2"/>
              <a:gd fmla="val 25000" name="adj3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98" name="Google Shape;498;g38ea51bad12_0_60"/>
          <p:cNvGrpSpPr/>
          <p:nvPr/>
        </p:nvGrpSpPr>
        <p:grpSpPr>
          <a:xfrm>
            <a:off x="2815375" y="750436"/>
            <a:ext cx="2020500" cy="843685"/>
            <a:chOff x="5033446" y="1988867"/>
            <a:chExt cx="2020500" cy="843685"/>
          </a:xfrm>
        </p:grpSpPr>
        <p:sp>
          <p:nvSpPr>
            <p:cNvPr id="499" name="Google Shape;499;g38ea51bad12_0_60"/>
            <p:cNvSpPr txBox="1"/>
            <p:nvPr/>
          </p:nvSpPr>
          <p:spPr>
            <a:xfrm>
              <a:off x="5213446" y="2186052"/>
              <a:ext cx="1840500" cy="646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在google drive中</a:t>
              </a:r>
              <a:b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儲存Colab baseline副本</a:t>
              </a:r>
              <a:endParaRPr b="1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</a:t>
              </a:r>
              <a:r>
                <a:rPr b="1" i="0" lang="zh-TW" sz="12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及</a:t>
              </a:r>
              <a:r>
                <a:rPr b="1" i="0" lang="zh-TW" sz="12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b="1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0" name="Google Shape;500;g38ea51bad12_0_60"/>
            <p:cNvSpPr/>
            <p:nvPr/>
          </p:nvSpPr>
          <p:spPr>
            <a:xfrm>
              <a:off x="5033446" y="1988867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501" name="Google Shape;501;g38ea51bad12_0_60"/>
          <p:cNvGrpSpPr/>
          <p:nvPr/>
        </p:nvGrpSpPr>
        <p:grpSpPr>
          <a:xfrm>
            <a:off x="3311857" y="1975159"/>
            <a:ext cx="836800" cy="808296"/>
            <a:chOff x="4822475" y="2435080"/>
            <a:chExt cx="836800" cy="808296"/>
          </a:xfrm>
        </p:grpSpPr>
        <p:sp>
          <p:nvSpPr>
            <p:cNvPr id="502" name="Google Shape;502;g38ea51bad12_0_60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endParaRPr/>
            </a:p>
          </p:txBody>
        </p:sp>
        <p:pic>
          <p:nvPicPr>
            <p:cNvPr id="503" name="Google Shape;503;g38ea51bad12_0_60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4" name="Google Shape;504;g38ea51bad12_0_60"/>
          <p:cNvGrpSpPr/>
          <p:nvPr/>
        </p:nvGrpSpPr>
        <p:grpSpPr>
          <a:xfrm>
            <a:off x="5256890" y="1977849"/>
            <a:ext cx="836800" cy="808296"/>
            <a:chOff x="4822475" y="2435080"/>
            <a:chExt cx="836800" cy="808296"/>
          </a:xfrm>
        </p:grpSpPr>
        <p:sp>
          <p:nvSpPr>
            <p:cNvPr id="505" name="Google Shape;505;g38ea51bad12_0_60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endParaRPr/>
            </a:p>
          </p:txBody>
        </p:sp>
        <p:pic>
          <p:nvPicPr>
            <p:cNvPr id="506" name="Google Shape;506;g38ea51bad12_0_60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7" name="Google Shape;507;g38ea51bad12_0_60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7268439" y="2028178"/>
            <a:ext cx="923461" cy="90101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38ea51bad12_0_60"/>
          <p:cNvSpPr/>
          <p:nvPr/>
        </p:nvSpPr>
        <p:spPr>
          <a:xfrm flipH="1" rot="10800000">
            <a:off x="1184047" y="3656395"/>
            <a:ext cx="9718800" cy="21171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09" name="Google Shape;509;g38ea51bad12_0_60"/>
          <p:cNvGrpSpPr/>
          <p:nvPr/>
        </p:nvGrpSpPr>
        <p:grpSpPr>
          <a:xfrm>
            <a:off x="3303329" y="5139854"/>
            <a:ext cx="5302133" cy="565432"/>
            <a:chOff x="3410133" y="376877"/>
            <a:chExt cx="5178876" cy="561948"/>
          </a:xfrm>
        </p:grpSpPr>
        <p:sp>
          <p:nvSpPr>
            <p:cNvPr id="510" name="Google Shape;510;g38ea51bad12_0_60"/>
            <p:cNvSpPr txBox="1"/>
            <p:nvPr/>
          </p:nvSpPr>
          <p:spPr>
            <a:xfrm>
              <a:off x="3603009" y="571625"/>
              <a:ext cx="4986000" cy="367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下載</a:t>
              </a:r>
              <a:r>
                <a:rPr b="1" i="0" lang="zh-TW" sz="18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資料集</a:t>
              </a: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(Training Dataset、Testing Dataset)</a:t>
              </a:r>
              <a:endPara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1" name="Google Shape;511;g38ea51bad12_0_60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512" name="Google Shape;512;g38ea51bad12_0_60"/>
          <p:cNvSpPr/>
          <p:nvPr/>
        </p:nvSpPr>
        <p:spPr>
          <a:xfrm flipH="1" rot="10800000">
            <a:off x="1184047" y="3656395"/>
            <a:ext cx="9718800" cy="21171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13" name="Google Shape;513;g38ea51bad12_0_60"/>
          <p:cNvGrpSpPr/>
          <p:nvPr/>
        </p:nvGrpSpPr>
        <p:grpSpPr>
          <a:xfrm>
            <a:off x="3303329" y="5139854"/>
            <a:ext cx="5302133" cy="565432"/>
            <a:chOff x="3410133" y="376877"/>
            <a:chExt cx="5178876" cy="561948"/>
          </a:xfrm>
        </p:grpSpPr>
        <p:sp>
          <p:nvSpPr>
            <p:cNvPr id="514" name="Google Shape;514;g38ea51bad12_0_60"/>
            <p:cNvSpPr txBox="1"/>
            <p:nvPr/>
          </p:nvSpPr>
          <p:spPr>
            <a:xfrm>
              <a:off x="3603009" y="571625"/>
              <a:ext cx="4986000" cy="367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下載</a:t>
              </a:r>
              <a:r>
                <a:rPr b="1" i="0" lang="zh-TW" sz="18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資料集</a:t>
              </a: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(Training Dataset、Testing Dataset)</a:t>
              </a:r>
              <a:endPara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5" name="Google Shape;515;g38ea51bad12_0_60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516" name="Google Shape;516;g38ea51bad12_0_60"/>
          <p:cNvGrpSpPr/>
          <p:nvPr/>
        </p:nvGrpSpPr>
        <p:grpSpPr>
          <a:xfrm rot="244078">
            <a:off x="8888036" y="4849293"/>
            <a:ext cx="1202206" cy="1217163"/>
            <a:chOff x="2745110" y="2183535"/>
            <a:chExt cx="3466833" cy="3509965"/>
          </a:xfrm>
        </p:grpSpPr>
        <p:pic>
          <p:nvPicPr>
            <p:cNvPr descr="答案用紙のイラスト（白紙・斜め）" id="517" name="Google Shape;517;g38ea51bad12_0_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4" y="2509764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518" name="Google Shape;518;g38ea51bad12_0_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9" y="2485457"/>
              <a:ext cx="2846836" cy="2906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519" name="Google Shape;519;g38ea51bad12_0_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開いた本のイラスト | かわいいフリー素材集 いらすとや" id="520" name="Google Shape;520;g38ea51bad12_0_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94">
            <a:off x="2209229" y="4982880"/>
            <a:ext cx="1012793" cy="91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38ea51bad12_0_60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7268439" y="2028178"/>
            <a:ext cx="923461" cy="90101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38ea51bad12_0_60"/>
          <p:cNvSpPr/>
          <p:nvPr/>
        </p:nvSpPr>
        <p:spPr>
          <a:xfrm flipH="1">
            <a:off x="8252134" y="2355321"/>
            <a:ext cx="963600" cy="46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23" name="Google Shape;523;g38ea51bad12_0_60"/>
          <p:cNvGrpSpPr/>
          <p:nvPr/>
        </p:nvGrpSpPr>
        <p:grpSpPr>
          <a:xfrm>
            <a:off x="7438810" y="2900081"/>
            <a:ext cx="1841700" cy="610800"/>
            <a:chOff x="3097865" y="3936638"/>
            <a:chExt cx="1841700" cy="610800"/>
          </a:xfrm>
        </p:grpSpPr>
        <p:sp>
          <p:nvSpPr>
            <p:cNvPr id="524" name="Google Shape;524;g38ea51bad12_0_60"/>
            <p:cNvSpPr txBox="1"/>
            <p:nvPr/>
          </p:nvSpPr>
          <p:spPr>
            <a:xfrm>
              <a:off x="3277865" y="4116638"/>
              <a:ext cx="1661700" cy="430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上傳</a:t>
              </a:r>
              <a:r>
                <a:rPr b="1" i="0" lang="zh-TW" sz="11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資料集</a:t>
              </a: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至</a:t>
              </a:r>
              <a:b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自己的google drive</a:t>
              </a:r>
              <a:endParaRPr/>
            </a:p>
          </p:txBody>
        </p:sp>
        <p:sp>
          <p:nvSpPr>
            <p:cNvPr id="525" name="Google Shape;525;g38ea51bad12_0_60"/>
            <p:cNvSpPr/>
            <p:nvPr/>
          </p:nvSpPr>
          <p:spPr>
            <a:xfrm>
              <a:off x="3097865" y="3936638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526" name="Google Shape;526;g38ea51bad12_0_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52031" y="1820759"/>
            <a:ext cx="2325070" cy="1598974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38ea51bad12_0_60"/>
          <p:cNvSpPr txBox="1"/>
          <p:nvPr/>
        </p:nvSpPr>
        <p:spPr>
          <a:xfrm>
            <a:off x="9770522" y="2005886"/>
            <a:ext cx="1441500" cy="3078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參賽者本地電腦</a:t>
            </a:r>
            <a:endParaRPr/>
          </a:p>
        </p:txBody>
      </p:sp>
      <p:pic>
        <p:nvPicPr>
          <p:cNvPr descr="フォルダのイラスト" id="528" name="Google Shape;528;g38ea51bad12_0_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70222" y="1869325"/>
            <a:ext cx="833300" cy="6314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529" name="Google Shape;529;g38ea51bad12_0_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902">
            <a:off x="8544788" y="1992970"/>
            <a:ext cx="357921" cy="323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g38ea51bad12_0_60"/>
          <p:cNvGrpSpPr/>
          <p:nvPr/>
        </p:nvGrpSpPr>
        <p:grpSpPr>
          <a:xfrm rot="244950">
            <a:off x="8832972" y="1973329"/>
            <a:ext cx="452878" cy="458512"/>
            <a:chOff x="2745109" y="2183534"/>
            <a:chExt cx="3466835" cy="3509964"/>
          </a:xfrm>
        </p:grpSpPr>
        <p:pic>
          <p:nvPicPr>
            <p:cNvPr descr="答案用紙のイラスト（白紙・斜め）" id="531" name="Google Shape;531;g38ea51bad12_0_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532" name="Google Shape;532;g38ea51bad12_0_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533" name="Google Shape;533;g38ea51bad12_0_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4" name="Google Shape;534;g38ea51bad12_0_60"/>
          <p:cNvGrpSpPr/>
          <p:nvPr/>
        </p:nvGrpSpPr>
        <p:grpSpPr>
          <a:xfrm>
            <a:off x="5256890" y="1977849"/>
            <a:ext cx="836800" cy="808296"/>
            <a:chOff x="4822475" y="2435080"/>
            <a:chExt cx="836800" cy="808296"/>
          </a:xfrm>
        </p:grpSpPr>
        <p:sp>
          <p:nvSpPr>
            <p:cNvPr id="535" name="Google Shape;535;g38ea51bad12_0_60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endParaRPr/>
            </a:p>
          </p:txBody>
        </p:sp>
        <p:pic>
          <p:nvPicPr>
            <p:cNvPr id="536" name="Google Shape;536;g38ea51bad12_0_60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7" name="Google Shape;537;g38ea51bad12_0_60"/>
          <p:cNvSpPr/>
          <p:nvPr/>
        </p:nvSpPr>
        <p:spPr>
          <a:xfrm flipH="1">
            <a:off x="6391094" y="2356100"/>
            <a:ext cx="783300" cy="46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フォルダのイラスト" id="538" name="Google Shape;538;g38ea51bad12_0_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93025" y="1861897"/>
            <a:ext cx="833300" cy="6314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539" name="Google Shape;539;g38ea51bad12_0_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902">
            <a:off x="6667591" y="1985542"/>
            <a:ext cx="357921" cy="323594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38ea51bad12_0_60"/>
          <p:cNvSpPr/>
          <p:nvPr/>
        </p:nvSpPr>
        <p:spPr>
          <a:xfrm flipH="1" rot="10800000">
            <a:off x="5291159" y="3353078"/>
            <a:ext cx="4684800" cy="666000"/>
          </a:xfrm>
          <a:prstGeom prst="curvedDownArrow">
            <a:avLst>
              <a:gd fmla="val 15368" name="adj1"/>
              <a:gd fmla="val 53506" name="adj2"/>
              <a:gd fmla="val 36715" name="adj3"/>
            </a:avLst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41" name="Google Shape;541;g38ea51bad12_0_60"/>
          <p:cNvGrpSpPr/>
          <p:nvPr/>
        </p:nvGrpSpPr>
        <p:grpSpPr>
          <a:xfrm>
            <a:off x="6085940" y="3583231"/>
            <a:ext cx="1799443" cy="737977"/>
            <a:chOff x="5567898" y="3927020"/>
            <a:chExt cx="1880689" cy="737977"/>
          </a:xfrm>
        </p:grpSpPr>
        <p:sp>
          <p:nvSpPr>
            <p:cNvPr id="542" name="Google Shape;542;g38ea51bad12_0_60"/>
            <p:cNvSpPr txBox="1"/>
            <p:nvPr/>
          </p:nvSpPr>
          <p:spPr>
            <a:xfrm>
              <a:off x="5752987" y="4110897"/>
              <a:ext cx="1695600" cy="554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Colab baseline</a:t>
              </a:r>
              <a: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副本</a:t>
              </a:r>
              <a:b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訓練出的</a:t>
              </a:r>
              <a: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權重檔</a:t>
              </a:r>
              <a:b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儲存至本地電腦</a:t>
              </a:r>
              <a:endParaRPr b="1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3" name="Google Shape;543;g38ea51bad12_0_60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descr="脳のイラスト | かわいいフリー素材集 いらすとや" id="544" name="Google Shape;544;g38ea51bad12_0_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23126" y="3348448"/>
            <a:ext cx="705478" cy="652982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38ea51bad12_0_60"/>
          <p:cNvSpPr/>
          <p:nvPr/>
        </p:nvSpPr>
        <p:spPr>
          <a:xfrm flipH="1">
            <a:off x="8252134" y="2355321"/>
            <a:ext cx="963600" cy="46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6" name="Google Shape;546;g38ea51bad12_0_60"/>
          <p:cNvSpPr/>
          <p:nvPr/>
        </p:nvSpPr>
        <p:spPr>
          <a:xfrm flipH="1">
            <a:off x="3590477" y="1144017"/>
            <a:ext cx="7259700" cy="823200"/>
          </a:xfrm>
          <a:prstGeom prst="curvedDownArrow">
            <a:avLst>
              <a:gd fmla="val 15368" name="adj1"/>
              <a:gd fmla="val 52247" name="adj2"/>
              <a:gd fmla="val 36715" name="adj3"/>
            </a:avLst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47" name="Google Shape;547;g38ea51bad12_0_60"/>
          <p:cNvGrpSpPr/>
          <p:nvPr/>
        </p:nvGrpSpPr>
        <p:grpSpPr>
          <a:xfrm>
            <a:off x="6039281" y="787362"/>
            <a:ext cx="1833044" cy="585749"/>
            <a:chOff x="3097865" y="3936638"/>
            <a:chExt cx="1833044" cy="585749"/>
          </a:xfrm>
        </p:grpSpPr>
        <p:sp>
          <p:nvSpPr>
            <p:cNvPr id="548" name="Google Shape;548;g38ea51bad12_0_60"/>
            <p:cNvSpPr txBox="1"/>
            <p:nvPr/>
          </p:nvSpPr>
          <p:spPr>
            <a:xfrm>
              <a:off x="3269209" y="4091587"/>
              <a:ext cx="1661700" cy="430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上傳</a:t>
              </a:r>
              <a:r>
                <a:rPr b="1" i="0" lang="zh-TW" sz="11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權重檔</a:t>
              </a: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至</a:t>
              </a:r>
              <a:b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自己的Colab</a:t>
              </a:r>
              <a:endParaRPr b="1" i="0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9" name="Google Shape;549;g38ea51bad12_0_60"/>
            <p:cNvSpPr/>
            <p:nvPr/>
          </p:nvSpPr>
          <p:spPr>
            <a:xfrm>
              <a:off x="3097865" y="3936638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550" name="Google Shape;550;g38ea51bad12_0_60"/>
          <p:cNvGrpSpPr/>
          <p:nvPr/>
        </p:nvGrpSpPr>
        <p:grpSpPr>
          <a:xfrm>
            <a:off x="3311857" y="1975159"/>
            <a:ext cx="836800" cy="808296"/>
            <a:chOff x="4822475" y="2435080"/>
            <a:chExt cx="836800" cy="808296"/>
          </a:xfrm>
        </p:grpSpPr>
        <p:sp>
          <p:nvSpPr>
            <p:cNvPr id="551" name="Google Shape;551;g38ea51bad12_0_60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endParaRPr/>
            </a:p>
          </p:txBody>
        </p:sp>
        <p:pic>
          <p:nvPicPr>
            <p:cNvPr id="552" name="Google Shape;552;g38ea51bad12_0_60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3" name="Google Shape;553;g38ea51bad12_0_60"/>
          <p:cNvGrpSpPr/>
          <p:nvPr/>
        </p:nvGrpSpPr>
        <p:grpSpPr>
          <a:xfrm>
            <a:off x="514908" y="1690122"/>
            <a:ext cx="2290938" cy="2192112"/>
            <a:chOff x="9689265" y="2157163"/>
            <a:chExt cx="1811161" cy="1872000"/>
          </a:xfrm>
        </p:grpSpPr>
        <p:pic>
          <p:nvPicPr>
            <p:cNvPr descr="ウェブサイトのイラスト" id="554" name="Google Shape;554;g38ea51bad12_0_6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689265" y="2157163"/>
              <a:ext cx="1811161" cy="18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5" name="Google Shape;555;g38ea51bad12_0_60"/>
            <p:cNvSpPr txBox="1"/>
            <p:nvPr/>
          </p:nvSpPr>
          <p:spPr>
            <a:xfrm>
              <a:off x="10124618" y="2396536"/>
              <a:ext cx="1141800" cy="315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54813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競賽網站</a:t>
              </a:r>
              <a:endParaRPr/>
            </a:p>
          </p:txBody>
        </p:sp>
      </p:grpSp>
      <p:pic>
        <p:nvPicPr>
          <p:cNvPr descr="脳のイラスト | かわいいフリー素材集 いらすとや" id="556" name="Google Shape;556;g38ea51bad12_0_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71139" y="1801277"/>
            <a:ext cx="403791" cy="373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7" name="Google Shape;557;g38ea51bad12_0_60"/>
          <p:cNvGrpSpPr/>
          <p:nvPr/>
        </p:nvGrpSpPr>
        <p:grpSpPr>
          <a:xfrm>
            <a:off x="2799757" y="2590324"/>
            <a:ext cx="1779294" cy="894091"/>
            <a:chOff x="5567898" y="3927020"/>
            <a:chExt cx="1779294" cy="882878"/>
          </a:xfrm>
        </p:grpSpPr>
        <p:sp>
          <p:nvSpPr>
            <p:cNvPr id="558" name="Google Shape;558;g38ea51bad12_0_60"/>
            <p:cNvSpPr txBox="1"/>
            <p:nvPr/>
          </p:nvSpPr>
          <p:spPr>
            <a:xfrm>
              <a:off x="5752992" y="4110898"/>
              <a:ext cx="1594200" cy="699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google drive中的</a:t>
              </a:r>
              <a: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資料集</a:t>
              </a:r>
              <a:endParaRPr b="1" i="0" sz="1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與</a:t>
              </a:r>
              <a: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權重檔</a:t>
              </a:r>
              <a:b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會自行載入到</a:t>
              </a:r>
              <a:b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Colab baseline</a:t>
              </a:r>
              <a: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副本</a:t>
              </a:r>
              <a:endParaRPr b="1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9" name="Google Shape;559;g38ea51bad12_0_60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560" name="Google Shape;560;g38ea51bad12_0_60"/>
          <p:cNvGrpSpPr/>
          <p:nvPr/>
        </p:nvGrpSpPr>
        <p:grpSpPr>
          <a:xfrm>
            <a:off x="4720011" y="2632011"/>
            <a:ext cx="1721942" cy="737977"/>
            <a:chOff x="5567898" y="3927020"/>
            <a:chExt cx="1799689" cy="737977"/>
          </a:xfrm>
        </p:grpSpPr>
        <p:sp>
          <p:nvSpPr>
            <p:cNvPr id="561" name="Google Shape;561;g38ea51bad12_0_60"/>
            <p:cNvSpPr txBox="1"/>
            <p:nvPr/>
          </p:nvSpPr>
          <p:spPr>
            <a:xfrm>
              <a:off x="5752987" y="4110897"/>
              <a:ext cx="1614600" cy="554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google drive中的資料集會自行載入到</a:t>
              </a:r>
              <a:b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Colab baseline</a:t>
              </a:r>
              <a: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副本</a:t>
              </a:r>
              <a:endParaRPr b="1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2" name="Google Shape;562;g38ea51bad12_0_60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descr="フォルダのイラスト" id="563" name="Google Shape;563;g38ea51bad12_0_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73578" y="2441133"/>
            <a:ext cx="462828" cy="350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フォルダのイラスト" id="564" name="Google Shape;564;g38ea51bad12_0_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785704" y="2440437"/>
            <a:ext cx="462828" cy="350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脳のイラスト | かわいいフリー素材集 いらすとや" id="565" name="Google Shape;565;g38ea51bad12_0_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11607" y="2543531"/>
            <a:ext cx="211022" cy="195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566" name="Google Shape;566;g38ea51bad12_0_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85">
            <a:off x="10321621" y="2550002"/>
            <a:ext cx="178343" cy="161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7" name="Google Shape;567;g38ea51bad12_0_60"/>
          <p:cNvGrpSpPr/>
          <p:nvPr/>
        </p:nvGrpSpPr>
        <p:grpSpPr>
          <a:xfrm rot="243532">
            <a:off x="10462990" y="2507531"/>
            <a:ext cx="264490" cy="267780"/>
            <a:chOff x="2745109" y="2183534"/>
            <a:chExt cx="3466835" cy="3509964"/>
          </a:xfrm>
        </p:grpSpPr>
        <p:pic>
          <p:nvPicPr>
            <p:cNvPr descr="答案用紙のイラスト（白紙・斜め）" id="568" name="Google Shape;568;g38ea51bad12_0_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569" name="Google Shape;569;g38ea51bad12_0_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570" name="Google Shape;570;g38ea51bad12_0_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63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釋放RAM</a:t>
            </a:r>
            <a:endParaRPr/>
          </a:p>
        </p:txBody>
      </p:sp>
      <p:sp>
        <p:nvSpPr>
          <p:cNvPr id="1950" name="Google Shape;1950;p63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951" name="Google Shape;1951;p63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52" name="Google Shape;1952;p63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因為Colab RAM不會自動釋放，所以透過程式釋放。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53" name="Google Shape;195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3388" y="1869687"/>
            <a:ext cx="9125217" cy="3527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4" name="Google Shape;1954;p63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64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預測後半圖片</a:t>
            </a:r>
            <a:endParaRPr/>
          </a:p>
        </p:txBody>
      </p:sp>
      <p:sp>
        <p:nvSpPr>
          <p:cNvPr id="1961" name="Google Shape;1961;p64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962" name="Google Shape;1962;p6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63" name="Google Shape;196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3250" y="1744925"/>
            <a:ext cx="8298474" cy="3952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64" name="Google Shape;196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870" y="1744925"/>
            <a:ext cx="2810006" cy="3952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5" name="Google Shape;1965;p64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p64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predict2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檔案夾內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有圖片代表預測完成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65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將後半偵測框數值寫進.txt檔</a:t>
            </a:r>
            <a:endParaRPr/>
          </a:p>
        </p:txBody>
      </p:sp>
      <p:sp>
        <p:nvSpPr>
          <p:cNvPr id="1973" name="Google Shape;1973;p65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974" name="Google Shape;1974;p65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75" name="Google Shape;197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161" y="1876435"/>
            <a:ext cx="3152775" cy="3105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76" name="Google Shape;1976;p65"/>
          <p:cNvPicPr preferRelativeResize="0"/>
          <p:nvPr/>
        </p:nvPicPr>
        <p:blipFill rotWithShape="1">
          <a:blip r:embed="rId4">
            <a:alphaModFix/>
          </a:blip>
          <a:srcRect b="0" l="0" r="2267" t="0"/>
          <a:stretch/>
        </p:blipFill>
        <p:spPr>
          <a:xfrm>
            <a:off x="3457136" y="1487700"/>
            <a:ext cx="8436049" cy="42655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7" name="Google Shape;1977;p65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p65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執行成功會在左側的檔案看到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predict_txt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檔案夾內有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images2.txt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0" i="0" sz="16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387bc095912_1_999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下載預測 .txt檔案</a:t>
            </a:r>
            <a:endParaRPr/>
          </a:p>
        </p:txBody>
      </p:sp>
      <p:sp>
        <p:nvSpPr>
          <p:cNvPr id="1985" name="Google Shape;1985;g387bc095912_1_99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986" name="Google Shape;1986;g387bc095912_1_99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87" name="Google Shape;1987;g387bc095912_1_999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8" name="Google Shape;1988;g387bc095912_1_999" title="投影片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725" y="890845"/>
            <a:ext cx="9024557" cy="507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66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合併兩個.txt</a:t>
            </a:r>
            <a:endParaRPr/>
          </a:p>
        </p:txBody>
      </p:sp>
      <p:sp>
        <p:nvSpPr>
          <p:cNvPr id="1995" name="Google Shape;1995;p66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996" name="Google Shape;1996;p66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97" name="Google Shape;199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2039160"/>
            <a:ext cx="3162300" cy="3419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98" name="Google Shape;199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4846" y="2039150"/>
            <a:ext cx="7992029" cy="3419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99" name="Google Shape;1999;p66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66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執行成功會在左側的檔案看到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predict_txt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檔案夾內有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merged.txt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0" i="0" sz="16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67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下載競賽提交檔案</a:t>
            </a:r>
            <a:endParaRPr/>
          </a:p>
        </p:txBody>
      </p:sp>
      <p:sp>
        <p:nvSpPr>
          <p:cNvPr id="2007" name="Google Shape;2007;p67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008" name="Google Shape;2008;p6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09" name="Google Shape;2009;p67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Char char="●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下載競賽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提交 .txt檔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及供參賽者參考預測圖片(</a:t>
            </a:r>
            <a:r>
              <a:rPr b="1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圖片不須上傳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至競賽網頁)。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Char char="●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下載完成會在本地端有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merged.txt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檔案。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10" name="Google Shape;2010;p67"/>
          <p:cNvPicPr preferRelativeResize="0"/>
          <p:nvPr/>
        </p:nvPicPr>
        <p:blipFill rotWithShape="1">
          <a:blip r:embed="rId3">
            <a:alphaModFix/>
          </a:blip>
          <a:srcRect b="0" l="2085" r="0" t="0"/>
          <a:stretch/>
        </p:blipFill>
        <p:spPr>
          <a:xfrm>
            <a:off x="6075262" y="1968688"/>
            <a:ext cx="5735701" cy="1600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1" name="Google Shape;2011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5" y="2446805"/>
            <a:ext cx="5491162" cy="293671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12" name="Google Shape;2012;p67"/>
          <p:cNvSpPr txBox="1"/>
          <p:nvPr/>
        </p:nvSpPr>
        <p:spPr>
          <a:xfrm>
            <a:off x="7618253" y="3708563"/>
            <a:ext cx="2206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等待進度條消失才會完成下載</a:t>
            </a:r>
            <a:endParaRPr b="0" i="0" sz="3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13" name="Google Shape;2013;p67"/>
          <p:cNvSpPr/>
          <p:nvPr/>
        </p:nvSpPr>
        <p:spPr>
          <a:xfrm>
            <a:off x="7398347" y="3798403"/>
            <a:ext cx="219900" cy="1992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4" name="Google Shape;2014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9337" y="2524775"/>
            <a:ext cx="3229576" cy="7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67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6" name="Google Shape;2016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78925" y="4057188"/>
            <a:ext cx="6456224" cy="18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68"/>
          <p:cNvSpPr txBox="1"/>
          <p:nvPr>
            <p:ph idx="1" type="body"/>
          </p:nvPr>
        </p:nvSpPr>
        <p:spPr>
          <a:xfrm>
            <a:off x="966811" y="808033"/>
            <a:ext cx="72768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zh-TW"/>
              <a:t>05</a:t>
            </a:r>
            <a:endParaRPr/>
          </a:p>
        </p:txBody>
      </p:sp>
      <p:sp>
        <p:nvSpPr>
          <p:cNvPr id="2022" name="Google Shape;2022;p68"/>
          <p:cNvSpPr txBox="1"/>
          <p:nvPr>
            <p:ph idx="2" type="body"/>
          </p:nvPr>
        </p:nvSpPr>
        <p:spPr>
          <a:xfrm>
            <a:off x="1242282" y="6207371"/>
            <a:ext cx="10370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None/>
            </a:pPr>
            <a:r>
              <a:t/>
            </a:r>
            <a:endParaRPr/>
          </a:p>
        </p:txBody>
      </p:sp>
      <p:sp>
        <p:nvSpPr>
          <p:cNvPr id="2023" name="Google Shape;2023;p6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24" name="Google Shape;2024;p68"/>
          <p:cNvSpPr/>
          <p:nvPr/>
        </p:nvSpPr>
        <p:spPr>
          <a:xfrm>
            <a:off x="9251725" y="561525"/>
            <a:ext cx="2515200" cy="3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68"/>
          <p:cNvSpPr txBox="1"/>
          <p:nvPr>
            <p:ph type="ctrTitle"/>
          </p:nvPr>
        </p:nvSpPr>
        <p:spPr>
          <a:xfrm>
            <a:off x="967109" y="2419102"/>
            <a:ext cx="10191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70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預測成果上傳至競賽網頁</a:t>
            </a:r>
            <a:endParaRPr sz="44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387bc095912_1_1008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繳交預測結果</a:t>
            </a:r>
            <a:endParaRPr/>
          </a:p>
        </p:txBody>
      </p:sp>
      <p:sp>
        <p:nvSpPr>
          <p:cNvPr id="2032" name="Google Shape;2032;g387bc095912_1_100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033" name="Google Shape;2033;g387bc095912_1_100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34" name="Google Shape;2034;g387bc095912_1_1008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5" name="Google Shape;2035;g387bc095912_1_1008" title="投影片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725" y="890845"/>
            <a:ext cx="9024557" cy="507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6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042" name="Google Shape;2042;p6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043" name="Google Shape;204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4350" y="1898750"/>
            <a:ext cx="8613177" cy="41562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4" name="Google Shape;2044;p69"/>
          <p:cNvSpPr/>
          <p:nvPr/>
        </p:nvSpPr>
        <p:spPr>
          <a:xfrm>
            <a:off x="6702950" y="4257450"/>
            <a:ext cx="2742300" cy="1374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5" name="Google Shape;2045;p69"/>
          <p:cNvCxnSpPr>
            <a:stCxn id="2044" idx="1"/>
          </p:cNvCxnSpPr>
          <p:nvPr/>
        </p:nvCxnSpPr>
        <p:spPr>
          <a:xfrm rot="10800000">
            <a:off x="5289650" y="3801150"/>
            <a:ext cx="1413300" cy="5250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46" name="Google Shape;2046;p69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提交檔案</a:t>
            </a:r>
            <a:endParaRPr/>
          </a:p>
        </p:txBody>
      </p:sp>
      <p:sp>
        <p:nvSpPr>
          <p:cNvPr id="2047" name="Google Shape;2047;p69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merged.txt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檔案提交至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趨勢科技 Tbrain 競賽網站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競賽網站 :</a:t>
            </a:r>
            <a:r>
              <a:rPr lang="zh-TW" sz="23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23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https://tbrain.trendmicro.com.tw/Competitions/Details/42</a:t>
            </a:r>
            <a:endParaRPr sz="2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70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相關連結</a:t>
            </a:r>
            <a:endParaRPr/>
          </a:p>
        </p:txBody>
      </p:sp>
      <p:sp>
        <p:nvSpPr>
          <p:cNvPr id="2054" name="Google Shape;2054;p7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055" name="Google Shape;2055;p7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56" name="Google Shape;2056;p70"/>
          <p:cNvSpPr txBox="1"/>
          <p:nvPr/>
        </p:nvSpPr>
        <p:spPr>
          <a:xfrm>
            <a:off x="1011650" y="978573"/>
            <a:ext cx="10168800" cy="3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AutoNum type="arabicPeriod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AICUP網站 : </a:t>
            </a:r>
            <a:r>
              <a:rPr b="0" i="0" lang="zh-TW" sz="2300" u="sng" cap="none" strike="noStrike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https://www.aicup.tw/</a:t>
            </a: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2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AutoNum type="arabicPeriod"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趨勢科技競賽網站 : </a:t>
            </a:r>
            <a:r>
              <a:rPr lang="zh-TW" sz="23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https://tbrain.trendmicro.com.tw/</a:t>
            </a: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2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AutoNum type="arabicPeriod"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提問表單 : </a:t>
            </a:r>
            <a:r>
              <a:rPr lang="zh-TW" sz="23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5"/>
              </a:rPr>
              <a:t>https://forms.gle/fw3Kcc3W3Ct7WJWM6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57" name="Google Shape;2057;p70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8ea51bad12_0_6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577" name="Google Shape;577;g38ea51bad12_0_6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8" name="Google Shape;578;g38ea51bad12_0_69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g38ea51bad12_0_69"/>
          <p:cNvSpPr/>
          <p:nvPr/>
        </p:nvSpPr>
        <p:spPr>
          <a:xfrm>
            <a:off x="2533536" y="1309901"/>
            <a:ext cx="2591400" cy="801000"/>
          </a:xfrm>
          <a:prstGeom prst="curvedDownArrow">
            <a:avLst>
              <a:gd fmla="val 13018" name="adj1"/>
              <a:gd fmla="val 87130" name="adj2"/>
              <a:gd fmla="val 25000" name="adj3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80" name="Google Shape;580;g38ea51bad12_0_69"/>
          <p:cNvGrpSpPr/>
          <p:nvPr/>
        </p:nvGrpSpPr>
        <p:grpSpPr>
          <a:xfrm>
            <a:off x="2815375" y="750436"/>
            <a:ext cx="2020500" cy="843685"/>
            <a:chOff x="5033446" y="1988867"/>
            <a:chExt cx="2020500" cy="843685"/>
          </a:xfrm>
        </p:grpSpPr>
        <p:sp>
          <p:nvSpPr>
            <p:cNvPr id="581" name="Google Shape;581;g38ea51bad12_0_69"/>
            <p:cNvSpPr txBox="1"/>
            <p:nvPr/>
          </p:nvSpPr>
          <p:spPr>
            <a:xfrm>
              <a:off x="5213446" y="2186052"/>
              <a:ext cx="1840500" cy="646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在google drive中</a:t>
              </a:r>
              <a:b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儲存Colab baseline副本</a:t>
              </a:r>
              <a:endParaRPr b="1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</a:t>
              </a:r>
              <a:r>
                <a:rPr b="1" i="0" lang="zh-TW" sz="12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及</a:t>
              </a:r>
              <a:r>
                <a:rPr b="1" i="0" lang="zh-TW" sz="12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b="1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2" name="Google Shape;582;g38ea51bad12_0_69"/>
            <p:cNvSpPr/>
            <p:nvPr/>
          </p:nvSpPr>
          <p:spPr>
            <a:xfrm>
              <a:off x="5033446" y="1988867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583" name="Google Shape;583;g38ea51bad12_0_69"/>
          <p:cNvGrpSpPr/>
          <p:nvPr/>
        </p:nvGrpSpPr>
        <p:grpSpPr>
          <a:xfrm>
            <a:off x="3311857" y="1975159"/>
            <a:ext cx="836800" cy="808296"/>
            <a:chOff x="4822475" y="2435080"/>
            <a:chExt cx="836800" cy="808296"/>
          </a:xfrm>
        </p:grpSpPr>
        <p:sp>
          <p:nvSpPr>
            <p:cNvPr id="584" name="Google Shape;584;g38ea51bad12_0_69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endParaRPr/>
            </a:p>
          </p:txBody>
        </p:sp>
        <p:pic>
          <p:nvPicPr>
            <p:cNvPr id="585" name="Google Shape;585;g38ea51bad12_0_69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6" name="Google Shape;586;g38ea51bad12_0_69"/>
          <p:cNvGrpSpPr/>
          <p:nvPr/>
        </p:nvGrpSpPr>
        <p:grpSpPr>
          <a:xfrm>
            <a:off x="5256890" y="1977849"/>
            <a:ext cx="836800" cy="808296"/>
            <a:chOff x="4822475" y="2435080"/>
            <a:chExt cx="836800" cy="808296"/>
          </a:xfrm>
        </p:grpSpPr>
        <p:sp>
          <p:nvSpPr>
            <p:cNvPr id="587" name="Google Shape;587;g38ea51bad12_0_69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endParaRPr/>
            </a:p>
          </p:txBody>
        </p:sp>
        <p:pic>
          <p:nvPicPr>
            <p:cNvPr id="588" name="Google Shape;588;g38ea51bad12_0_69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9" name="Google Shape;589;g38ea51bad12_0_69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7268439" y="2028178"/>
            <a:ext cx="923461" cy="90101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g38ea51bad12_0_69"/>
          <p:cNvSpPr/>
          <p:nvPr/>
        </p:nvSpPr>
        <p:spPr>
          <a:xfrm flipH="1" rot="10800000">
            <a:off x="1184047" y="3656395"/>
            <a:ext cx="9718800" cy="21171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91" name="Google Shape;591;g38ea51bad12_0_69"/>
          <p:cNvGrpSpPr/>
          <p:nvPr/>
        </p:nvGrpSpPr>
        <p:grpSpPr>
          <a:xfrm>
            <a:off x="3303329" y="5139854"/>
            <a:ext cx="5302133" cy="565432"/>
            <a:chOff x="3410133" y="376877"/>
            <a:chExt cx="5178876" cy="561948"/>
          </a:xfrm>
        </p:grpSpPr>
        <p:sp>
          <p:nvSpPr>
            <p:cNvPr id="592" name="Google Shape;592;g38ea51bad12_0_69"/>
            <p:cNvSpPr txBox="1"/>
            <p:nvPr/>
          </p:nvSpPr>
          <p:spPr>
            <a:xfrm>
              <a:off x="3603009" y="571625"/>
              <a:ext cx="4986000" cy="367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下載</a:t>
              </a:r>
              <a:r>
                <a:rPr b="1" i="0" lang="zh-TW" sz="18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資料集</a:t>
              </a: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(Training Dataset、Testing Dataset)</a:t>
              </a:r>
              <a:endPara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3" name="Google Shape;593;g38ea51bad12_0_69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594" name="Google Shape;594;g38ea51bad12_0_69"/>
          <p:cNvSpPr/>
          <p:nvPr/>
        </p:nvSpPr>
        <p:spPr>
          <a:xfrm flipH="1" rot="10800000">
            <a:off x="1184047" y="3656395"/>
            <a:ext cx="9718800" cy="21171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95" name="Google Shape;595;g38ea51bad12_0_69"/>
          <p:cNvGrpSpPr/>
          <p:nvPr/>
        </p:nvGrpSpPr>
        <p:grpSpPr>
          <a:xfrm>
            <a:off x="3303329" y="5139854"/>
            <a:ext cx="5302133" cy="565432"/>
            <a:chOff x="3410133" y="376877"/>
            <a:chExt cx="5178876" cy="561948"/>
          </a:xfrm>
        </p:grpSpPr>
        <p:sp>
          <p:nvSpPr>
            <p:cNvPr id="596" name="Google Shape;596;g38ea51bad12_0_69"/>
            <p:cNvSpPr txBox="1"/>
            <p:nvPr/>
          </p:nvSpPr>
          <p:spPr>
            <a:xfrm>
              <a:off x="3603009" y="571625"/>
              <a:ext cx="4986000" cy="367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下載</a:t>
              </a:r>
              <a:r>
                <a:rPr b="1" i="0" lang="zh-TW" sz="18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資料集</a:t>
              </a: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(Training Dataset、Testing Dataset)</a:t>
              </a:r>
              <a:endPara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7" name="Google Shape;597;g38ea51bad12_0_69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598" name="Google Shape;598;g38ea51bad12_0_69"/>
          <p:cNvGrpSpPr/>
          <p:nvPr/>
        </p:nvGrpSpPr>
        <p:grpSpPr>
          <a:xfrm rot="244078">
            <a:off x="8888036" y="4849293"/>
            <a:ext cx="1202206" cy="1217163"/>
            <a:chOff x="2745110" y="2183535"/>
            <a:chExt cx="3466833" cy="3509965"/>
          </a:xfrm>
        </p:grpSpPr>
        <p:pic>
          <p:nvPicPr>
            <p:cNvPr descr="答案用紙のイラスト（白紙・斜め）" id="599" name="Google Shape;599;g38ea51bad12_0_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4" y="2509764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600" name="Google Shape;600;g38ea51bad12_0_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9" y="2485457"/>
              <a:ext cx="2846836" cy="2906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601" name="Google Shape;601;g38ea51bad12_0_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開いた本のイラスト | かわいいフリー素材集 いらすとや" id="602" name="Google Shape;602;g38ea51bad12_0_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94">
            <a:off x="2209229" y="4982880"/>
            <a:ext cx="1012793" cy="91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38ea51bad12_0_69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7268439" y="2028178"/>
            <a:ext cx="923461" cy="90101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38ea51bad12_0_69"/>
          <p:cNvSpPr/>
          <p:nvPr/>
        </p:nvSpPr>
        <p:spPr>
          <a:xfrm flipH="1">
            <a:off x="8252134" y="2355321"/>
            <a:ext cx="963600" cy="46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05" name="Google Shape;605;g38ea51bad12_0_69"/>
          <p:cNvGrpSpPr/>
          <p:nvPr/>
        </p:nvGrpSpPr>
        <p:grpSpPr>
          <a:xfrm>
            <a:off x="7438810" y="2900081"/>
            <a:ext cx="1841700" cy="610800"/>
            <a:chOff x="3097865" y="3936638"/>
            <a:chExt cx="1841700" cy="610800"/>
          </a:xfrm>
        </p:grpSpPr>
        <p:sp>
          <p:nvSpPr>
            <p:cNvPr id="606" name="Google Shape;606;g38ea51bad12_0_69"/>
            <p:cNvSpPr txBox="1"/>
            <p:nvPr/>
          </p:nvSpPr>
          <p:spPr>
            <a:xfrm>
              <a:off x="3277865" y="4116638"/>
              <a:ext cx="1661700" cy="430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上傳</a:t>
              </a:r>
              <a:r>
                <a:rPr b="1" i="0" lang="zh-TW" sz="11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資料集</a:t>
              </a: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至</a:t>
              </a:r>
              <a:b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自己的google drive</a:t>
              </a:r>
              <a:endParaRPr/>
            </a:p>
          </p:txBody>
        </p:sp>
        <p:sp>
          <p:nvSpPr>
            <p:cNvPr id="607" name="Google Shape;607;g38ea51bad12_0_69"/>
            <p:cNvSpPr/>
            <p:nvPr/>
          </p:nvSpPr>
          <p:spPr>
            <a:xfrm>
              <a:off x="3097865" y="3936638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608" name="Google Shape;608;g38ea51bad12_0_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52031" y="1820759"/>
            <a:ext cx="2325070" cy="1598974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38ea51bad12_0_69"/>
          <p:cNvSpPr txBox="1"/>
          <p:nvPr/>
        </p:nvSpPr>
        <p:spPr>
          <a:xfrm>
            <a:off x="9770522" y="2005886"/>
            <a:ext cx="1441500" cy="3078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參賽者本地電腦</a:t>
            </a:r>
            <a:endParaRPr/>
          </a:p>
        </p:txBody>
      </p:sp>
      <p:pic>
        <p:nvPicPr>
          <p:cNvPr descr="フォルダのイラスト" id="610" name="Google Shape;610;g38ea51bad12_0_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63917" y="2444882"/>
            <a:ext cx="462828" cy="350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フォルダのイラスト" id="611" name="Google Shape;611;g38ea51bad12_0_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70222" y="1869325"/>
            <a:ext cx="833300" cy="6314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612" name="Google Shape;612;g38ea51bad12_0_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902">
            <a:off x="8544788" y="1992970"/>
            <a:ext cx="357921" cy="323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3" name="Google Shape;613;g38ea51bad12_0_69"/>
          <p:cNvGrpSpPr/>
          <p:nvPr/>
        </p:nvGrpSpPr>
        <p:grpSpPr>
          <a:xfrm rot="244950">
            <a:off x="8832972" y="1973329"/>
            <a:ext cx="452878" cy="458512"/>
            <a:chOff x="2745109" y="2183534"/>
            <a:chExt cx="3466835" cy="3509964"/>
          </a:xfrm>
        </p:grpSpPr>
        <p:pic>
          <p:nvPicPr>
            <p:cNvPr descr="答案用紙のイラスト（白紙・斜め）" id="614" name="Google Shape;614;g38ea51bad12_0_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615" name="Google Shape;615;g38ea51bad12_0_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616" name="Google Shape;616;g38ea51bad12_0_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7" name="Google Shape;617;g38ea51bad12_0_69"/>
          <p:cNvGrpSpPr/>
          <p:nvPr/>
        </p:nvGrpSpPr>
        <p:grpSpPr>
          <a:xfrm>
            <a:off x="5256890" y="1977849"/>
            <a:ext cx="836800" cy="808296"/>
            <a:chOff x="4822475" y="2435080"/>
            <a:chExt cx="836800" cy="808296"/>
          </a:xfrm>
        </p:grpSpPr>
        <p:sp>
          <p:nvSpPr>
            <p:cNvPr id="618" name="Google Shape;618;g38ea51bad12_0_69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endParaRPr/>
            </a:p>
          </p:txBody>
        </p:sp>
        <p:pic>
          <p:nvPicPr>
            <p:cNvPr id="619" name="Google Shape;619;g38ea51bad12_0_69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0" name="Google Shape;620;g38ea51bad12_0_69"/>
          <p:cNvSpPr/>
          <p:nvPr/>
        </p:nvSpPr>
        <p:spPr>
          <a:xfrm flipH="1">
            <a:off x="6391094" y="2356100"/>
            <a:ext cx="783300" cy="46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フォルダのイラスト" id="621" name="Google Shape;621;g38ea51bad12_0_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93025" y="1861897"/>
            <a:ext cx="833300" cy="6314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622" name="Google Shape;622;g38ea51bad12_0_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902">
            <a:off x="6667591" y="1985542"/>
            <a:ext cx="357921" cy="3235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g38ea51bad12_0_69"/>
          <p:cNvSpPr/>
          <p:nvPr/>
        </p:nvSpPr>
        <p:spPr>
          <a:xfrm flipH="1" rot="10800000">
            <a:off x="5291159" y="3353078"/>
            <a:ext cx="4684800" cy="666000"/>
          </a:xfrm>
          <a:prstGeom prst="curvedDownArrow">
            <a:avLst>
              <a:gd fmla="val 15368" name="adj1"/>
              <a:gd fmla="val 53506" name="adj2"/>
              <a:gd fmla="val 36715" name="adj3"/>
            </a:avLst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24" name="Google Shape;624;g38ea51bad12_0_69"/>
          <p:cNvGrpSpPr/>
          <p:nvPr/>
        </p:nvGrpSpPr>
        <p:grpSpPr>
          <a:xfrm>
            <a:off x="6085940" y="3583231"/>
            <a:ext cx="1799443" cy="737977"/>
            <a:chOff x="5567898" y="3927020"/>
            <a:chExt cx="1880689" cy="737977"/>
          </a:xfrm>
        </p:grpSpPr>
        <p:sp>
          <p:nvSpPr>
            <p:cNvPr id="625" name="Google Shape;625;g38ea51bad12_0_69"/>
            <p:cNvSpPr txBox="1"/>
            <p:nvPr/>
          </p:nvSpPr>
          <p:spPr>
            <a:xfrm>
              <a:off x="5752987" y="4110897"/>
              <a:ext cx="1695600" cy="554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Colab baseline</a:t>
              </a:r>
              <a: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副本</a:t>
              </a:r>
              <a:b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訓練出的</a:t>
              </a:r>
              <a: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權重檔</a:t>
              </a:r>
              <a:b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儲存至本地電腦</a:t>
              </a:r>
              <a:endParaRPr b="1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6" name="Google Shape;626;g38ea51bad12_0_69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descr="脳のイラスト | かわいいフリー素材集 いらすとや" id="627" name="Google Shape;627;g38ea51bad12_0_6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23126" y="3348448"/>
            <a:ext cx="705478" cy="652982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38ea51bad12_0_69"/>
          <p:cNvSpPr/>
          <p:nvPr/>
        </p:nvSpPr>
        <p:spPr>
          <a:xfrm flipH="1">
            <a:off x="8252134" y="2355321"/>
            <a:ext cx="963600" cy="46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9" name="Google Shape;629;g38ea51bad12_0_69"/>
          <p:cNvSpPr/>
          <p:nvPr/>
        </p:nvSpPr>
        <p:spPr>
          <a:xfrm flipH="1">
            <a:off x="3590477" y="1144017"/>
            <a:ext cx="7259700" cy="823200"/>
          </a:xfrm>
          <a:prstGeom prst="curvedDownArrow">
            <a:avLst>
              <a:gd fmla="val 15368" name="adj1"/>
              <a:gd fmla="val 52247" name="adj2"/>
              <a:gd fmla="val 36715" name="adj3"/>
            </a:avLst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30" name="Google Shape;630;g38ea51bad12_0_69"/>
          <p:cNvGrpSpPr/>
          <p:nvPr/>
        </p:nvGrpSpPr>
        <p:grpSpPr>
          <a:xfrm>
            <a:off x="6039281" y="787362"/>
            <a:ext cx="1833044" cy="585749"/>
            <a:chOff x="3097865" y="3936638"/>
            <a:chExt cx="1833044" cy="585749"/>
          </a:xfrm>
        </p:grpSpPr>
        <p:sp>
          <p:nvSpPr>
            <p:cNvPr id="631" name="Google Shape;631;g38ea51bad12_0_69"/>
            <p:cNvSpPr txBox="1"/>
            <p:nvPr/>
          </p:nvSpPr>
          <p:spPr>
            <a:xfrm>
              <a:off x="3269209" y="4091587"/>
              <a:ext cx="1661700" cy="430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上傳</a:t>
              </a:r>
              <a:r>
                <a:rPr b="1" i="0" lang="zh-TW" sz="11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權重檔</a:t>
              </a: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至</a:t>
              </a:r>
              <a:b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自己的Colab</a:t>
              </a:r>
              <a:endParaRPr b="1" i="0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2" name="Google Shape;632;g38ea51bad12_0_69"/>
            <p:cNvSpPr/>
            <p:nvPr/>
          </p:nvSpPr>
          <p:spPr>
            <a:xfrm>
              <a:off x="3097865" y="3936638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33" name="Google Shape;633;g38ea51bad12_0_69"/>
          <p:cNvGrpSpPr/>
          <p:nvPr/>
        </p:nvGrpSpPr>
        <p:grpSpPr>
          <a:xfrm>
            <a:off x="3311857" y="1975159"/>
            <a:ext cx="836800" cy="808296"/>
            <a:chOff x="4822475" y="2435080"/>
            <a:chExt cx="836800" cy="808296"/>
          </a:xfrm>
        </p:grpSpPr>
        <p:sp>
          <p:nvSpPr>
            <p:cNvPr id="634" name="Google Shape;634;g38ea51bad12_0_69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endParaRPr/>
            </a:p>
          </p:txBody>
        </p:sp>
        <p:pic>
          <p:nvPicPr>
            <p:cNvPr id="635" name="Google Shape;635;g38ea51bad12_0_69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6" name="Google Shape;636;g38ea51bad12_0_69"/>
          <p:cNvGrpSpPr/>
          <p:nvPr/>
        </p:nvGrpSpPr>
        <p:grpSpPr>
          <a:xfrm>
            <a:off x="514908" y="1690122"/>
            <a:ext cx="2290938" cy="2192112"/>
            <a:chOff x="9689265" y="2157163"/>
            <a:chExt cx="1811161" cy="1872000"/>
          </a:xfrm>
        </p:grpSpPr>
        <p:pic>
          <p:nvPicPr>
            <p:cNvPr descr="ウェブサイトのイラスト" id="637" name="Google Shape;637;g38ea51bad12_0_6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689265" y="2157163"/>
              <a:ext cx="1811161" cy="18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8" name="Google Shape;638;g38ea51bad12_0_69"/>
            <p:cNvSpPr txBox="1"/>
            <p:nvPr/>
          </p:nvSpPr>
          <p:spPr>
            <a:xfrm>
              <a:off x="10124618" y="2396536"/>
              <a:ext cx="1141800" cy="315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54813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競賽網站</a:t>
              </a:r>
              <a:endParaRPr/>
            </a:p>
          </p:txBody>
        </p:sp>
      </p:grpSp>
      <p:pic>
        <p:nvPicPr>
          <p:cNvPr descr="脳のイラスト | かわいいフリー素材集 いらすとや" id="639" name="Google Shape;639;g38ea51bad12_0_6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71139" y="1801277"/>
            <a:ext cx="403791" cy="373744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g38ea51bad12_0_69"/>
          <p:cNvSpPr/>
          <p:nvPr/>
        </p:nvSpPr>
        <p:spPr>
          <a:xfrm flipH="1" rot="10800000">
            <a:off x="3590395" y="3395694"/>
            <a:ext cx="6698100" cy="1678800"/>
          </a:xfrm>
          <a:prstGeom prst="curvedDownArrow">
            <a:avLst>
              <a:gd fmla="val 6661" name="adj1"/>
              <a:gd fmla="val 16717" name="adj2"/>
              <a:gd fmla="val 25629" name="adj3"/>
            </a:avLst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41" name="Google Shape;641;g38ea51bad12_0_69"/>
          <p:cNvGrpSpPr/>
          <p:nvPr/>
        </p:nvGrpSpPr>
        <p:grpSpPr>
          <a:xfrm>
            <a:off x="5125018" y="4542259"/>
            <a:ext cx="2649575" cy="614677"/>
            <a:chOff x="5567898" y="3927020"/>
            <a:chExt cx="2638493" cy="614677"/>
          </a:xfrm>
        </p:grpSpPr>
        <p:sp>
          <p:nvSpPr>
            <p:cNvPr id="642" name="Google Shape;642;g38ea51bad12_0_69"/>
            <p:cNvSpPr txBox="1"/>
            <p:nvPr/>
          </p:nvSpPr>
          <p:spPr>
            <a:xfrm>
              <a:off x="5752991" y="4110897"/>
              <a:ext cx="2453400" cy="430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完成後的 </a:t>
              </a:r>
              <a:r>
                <a:rPr b="1" i="0" lang="zh-TW" sz="11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.txt 檔案</a:t>
              </a: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存入本地電腦</a:t>
              </a:r>
              <a:b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(合併成一份)</a:t>
              </a:r>
              <a:endParaRPr/>
            </a:p>
          </p:txBody>
        </p:sp>
        <p:sp>
          <p:nvSpPr>
            <p:cNvPr id="643" name="Google Shape;643;g38ea51bad12_0_69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44" name="Google Shape;644;g38ea51bad12_0_69"/>
          <p:cNvGrpSpPr/>
          <p:nvPr/>
        </p:nvGrpSpPr>
        <p:grpSpPr>
          <a:xfrm>
            <a:off x="2799757" y="2590324"/>
            <a:ext cx="1779294" cy="894091"/>
            <a:chOff x="5567898" y="3927020"/>
            <a:chExt cx="1779294" cy="882878"/>
          </a:xfrm>
        </p:grpSpPr>
        <p:sp>
          <p:nvSpPr>
            <p:cNvPr id="645" name="Google Shape;645;g38ea51bad12_0_69"/>
            <p:cNvSpPr txBox="1"/>
            <p:nvPr/>
          </p:nvSpPr>
          <p:spPr>
            <a:xfrm>
              <a:off x="5752992" y="4110898"/>
              <a:ext cx="1594200" cy="699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google drive中的</a:t>
              </a:r>
              <a: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資料集</a:t>
              </a:r>
              <a:endParaRPr b="1" i="0" sz="1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與</a:t>
              </a:r>
              <a: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權重檔</a:t>
              </a:r>
              <a:b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會自行載入到</a:t>
              </a:r>
              <a:b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Colab baseline</a:t>
              </a:r>
              <a: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副本</a:t>
              </a:r>
              <a:endParaRPr b="1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6" name="Google Shape;646;g38ea51bad12_0_69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47" name="Google Shape;647;g38ea51bad12_0_69"/>
          <p:cNvGrpSpPr/>
          <p:nvPr/>
        </p:nvGrpSpPr>
        <p:grpSpPr>
          <a:xfrm>
            <a:off x="3616855" y="3529488"/>
            <a:ext cx="676150" cy="705877"/>
            <a:chOff x="3288115" y="2099197"/>
            <a:chExt cx="2890767" cy="3017860"/>
          </a:xfrm>
        </p:grpSpPr>
        <p:pic>
          <p:nvPicPr>
            <p:cNvPr descr="答案用紙のイラスト（記入・斜め）" id="648" name="Google Shape;648;g38ea51bad12_0_6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492832" y="2259557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記入・斜め）" id="649" name="Google Shape;649;g38ea51bad12_0_6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88115" y="2158905"/>
              <a:ext cx="2851103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記入・斜め）" id="650" name="Google Shape;650;g38ea51bad12_0_6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492832" y="2099197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1" name="Google Shape;651;g38ea51bad12_0_69"/>
          <p:cNvGrpSpPr/>
          <p:nvPr/>
        </p:nvGrpSpPr>
        <p:grpSpPr>
          <a:xfrm>
            <a:off x="9878374" y="2523059"/>
            <a:ext cx="226925" cy="236902"/>
            <a:chOff x="3288115" y="2099197"/>
            <a:chExt cx="2890767" cy="3017860"/>
          </a:xfrm>
        </p:grpSpPr>
        <p:pic>
          <p:nvPicPr>
            <p:cNvPr descr="答案用紙のイラスト（記入・斜め）" id="652" name="Google Shape;652;g38ea51bad12_0_6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492832" y="2259557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記入・斜め）" id="653" name="Google Shape;653;g38ea51bad12_0_6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88115" y="2158905"/>
              <a:ext cx="2851103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記入・斜め）" id="654" name="Google Shape;654;g38ea51bad12_0_6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492832" y="2099197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5" name="Google Shape;655;g38ea51bad12_0_69"/>
          <p:cNvGrpSpPr/>
          <p:nvPr/>
        </p:nvGrpSpPr>
        <p:grpSpPr>
          <a:xfrm>
            <a:off x="4720011" y="2632011"/>
            <a:ext cx="1721942" cy="737977"/>
            <a:chOff x="5567898" y="3927020"/>
            <a:chExt cx="1799689" cy="737977"/>
          </a:xfrm>
        </p:grpSpPr>
        <p:sp>
          <p:nvSpPr>
            <p:cNvPr id="656" name="Google Shape;656;g38ea51bad12_0_69"/>
            <p:cNvSpPr txBox="1"/>
            <p:nvPr/>
          </p:nvSpPr>
          <p:spPr>
            <a:xfrm>
              <a:off x="5752987" y="4110897"/>
              <a:ext cx="1614600" cy="554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google drive中的資料集會自行載入到</a:t>
              </a:r>
              <a:b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Colab baseline</a:t>
              </a:r>
              <a: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副本</a:t>
              </a:r>
              <a:endParaRPr b="1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7" name="Google Shape;657;g38ea51bad12_0_69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descr="フォルダのイラスト" id="658" name="Google Shape;658;g38ea51bad12_0_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73578" y="2441133"/>
            <a:ext cx="462828" cy="350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フォルダのイラスト" id="659" name="Google Shape;659;g38ea51bad12_0_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785704" y="2440437"/>
            <a:ext cx="462828" cy="350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脳のイラスト | かわいいフリー素材集 いらすとや" id="660" name="Google Shape;660;g38ea51bad12_0_6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11607" y="2543531"/>
            <a:ext cx="211022" cy="195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661" name="Google Shape;661;g38ea51bad12_0_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85">
            <a:off x="10321621" y="2550002"/>
            <a:ext cx="178343" cy="161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2" name="Google Shape;662;g38ea51bad12_0_69"/>
          <p:cNvGrpSpPr/>
          <p:nvPr/>
        </p:nvGrpSpPr>
        <p:grpSpPr>
          <a:xfrm rot="243532">
            <a:off x="10462990" y="2507531"/>
            <a:ext cx="264490" cy="267780"/>
            <a:chOff x="2745109" y="2183534"/>
            <a:chExt cx="3466835" cy="3509964"/>
          </a:xfrm>
        </p:grpSpPr>
        <p:pic>
          <p:nvPicPr>
            <p:cNvPr descr="答案用紙のイラスト（白紙・斜め）" id="663" name="Google Shape;663;g38ea51bad12_0_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664" name="Google Shape;664;g38ea51bad12_0_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665" name="Google Shape;665;g38ea51bad12_0_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3a295d1a8d5_1_0"/>
          <p:cNvSpPr txBox="1"/>
          <p:nvPr>
            <p:ph idx="1" type="body"/>
          </p:nvPr>
        </p:nvSpPr>
        <p:spPr>
          <a:xfrm>
            <a:off x="966811" y="808033"/>
            <a:ext cx="72768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zh-TW"/>
              <a:t>06</a:t>
            </a:r>
            <a:endParaRPr/>
          </a:p>
        </p:txBody>
      </p:sp>
      <p:sp>
        <p:nvSpPr>
          <p:cNvPr id="2063" name="Google Shape;2063;g3a295d1a8d5_1_0"/>
          <p:cNvSpPr txBox="1"/>
          <p:nvPr>
            <p:ph idx="2" type="body"/>
          </p:nvPr>
        </p:nvSpPr>
        <p:spPr>
          <a:xfrm>
            <a:off x="1242282" y="6207371"/>
            <a:ext cx="10370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None/>
            </a:pPr>
            <a:r>
              <a:t/>
            </a:r>
            <a:endParaRPr/>
          </a:p>
        </p:txBody>
      </p:sp>
      <p:sp>
        <p:nvSpPr>
          <p:cNvPr id="2064" name="Google Shape;2064;g3a295d1a8d5_1_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65" name="Google Shape;2065;g3a295d1a8d5_1_0"/>
          <p:cNvSpPr txBox="1"/>
          <p:nvPr>
            <p:ph type="ctrTitle"/>
          </p:nvPr>
        </p:nvSpPr>
        <p:spPr>
          <a:xfrm>
            <a:off x="967109" y="2419102"/>
            <a:ext cx="10191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本地端環境安裝說明</a:t>
            </a:r>
            <a:endParaRPr/>
          </a:p>
        </p:txBody>
      </p:sp>
      <p:sp>
        <p:nvSpPr>
          <p:cNvPr id="2066" name="Google Shape;2066;g3a295d1a8d5_1_0"/>
          <p:cNvSpPr/>
          <p:nvPr/>
        </p:nvSpPr>
        <p:spPr>
          <a:xfrm>
            <a:off x="9251725" y="561525"/>
            <a:ext cx="2515200" cy="3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3a295d1a8d5_1_8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安裝CUDA</a:t>
            </a:r>
            <a:endParaRPr/>
          </a:p>
        </p:txBody>
      </p:sp>
      <p:sp>
        <p:nvSpPr>
          <p:cNvPr id="2073" name="Google Shape;2073;g3a295d1a8d5_1_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074" name="Google Shape;2074;g3a295d1a8d5_1_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75" name="Google Shape;2075;g3a295d1a8d5_1_8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6" name="Google Shape;2076;g3a295d1a8d5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052" y="86976"/>
            <a:ext cx="5814451" cy="59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7" name="Google Shape;2077;g3a295d1a8d5_1_8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透過搜尋打開 cmd</a:t>
            </a:r>
            <a:endParaRPr b="0" i="0" sz="16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3a295d1a8d5_1_21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安裝CUDA</a:t>
            </a:r>
            <a:endParaRPr/>
          </a:p>
        </p:txBody>
      </p:sp>
      <p:sp>
        <p:nvSpPr>
          <p:cNvPr id="2084" name="Google Shape;2084;g3a295d1a8d5_1_21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085" name="Google Shape;2085;g3a295d1a8d5_1_2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86" name="Google Shape;2086;g3a295d1a8d5_1_21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7" name="Google Shape;2087;g3a295d1a8d5_1_21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輸入"nvidia-smi"查看電腦支援最高 CUDA 版本</a:t>
            </a:r>
            <a:endParaRPr b="0" i="0" sz="16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88" name="Google Shape;2088;g3a295d1a8d5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300" y="1470200"/>
            <a:ext cx="9555073" cy="45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3a295d1a8d5_1_43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安裝CUDA</a:t>
            </a:r>
            <a:endParaRPr/>
          </a:p>
        </p:txBody>
      </p:sp>
      <p:sp>
        <p:nvSpPr>
          <p:cNvPr id="2095" name="Google Shape;2095;g3a295d1a8d5_1_43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096" name="Google Shape;2096;g3a295d1a8d5_1_43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97" name="Google Shape;2097;g3a295d1a8d5_1_43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8" name="Google Shape;2098;g3a295d1a8d5_1_43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根據剛剛的結果安裝對應的版本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https://developer.nvidia.com/cuda-toolkit-archive</a:t>
            </a:r>
            <a:endParaRPr b="0" i="0" sz="16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99" name="Google Shape;2099;g3a295d1a8d5_1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9738" y="1891150"/>
            <a:ext cx="6292523" cy="400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3a295d1a8d5_1_55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安裝CUDA</a:t>
            </a:r>
            <a:endParaRPr/>
          </a:p>
        </p:txBody>
      </p:sp>
      <p:sp>
        <p:nvSpPr>
          <p:cNvPr id="2106" name="Google Shape;2106;g3a295d1a8d5_1_55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107" name="Google Shape;2107;g3a295d1a8d5_1_55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08" name="Google Shape;2108;g3a295d1a8d5_1_55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9" name="Google Shape;2109;g3a295d1a8d5_1_55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對應電腦系統選擇完後 Download 下載</a:t>
            </a:r>
            <a:endParaRPr b="0" i="0" sz="16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10" name="Google Shape;2110;g3a295d1a8d5_1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549" y="1615634"/>
            <a:ext cx="8162901" cy="446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3a295d1a8d5_1_137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安裝CUDA</a:t>
            </a:r>
            <a:endParaRPr/>
          </a:p>
        </p:txBody>
      </p:sp>
      <p:sp>
        <p:nvSpPr>
          <p:cNvPr id="2117" name="Google Shape;2117;g3a295d1a8d5_1_137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118" name="Google Shape;2118;g3a295d1a8d5_1_13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19" name="Google Shape;2119;g3a295d1a8d5_1_137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0" name="Google Shape;2120;g3a295d1a8d5_1_137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16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21" name="Google Shape;2121;g3a295d1a8d5_1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0" y="1602425"/>
            <a:ext cx="6002550" cy="44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g3a295d1a8d5_1_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7950" y="1602424"/>
            <a:ext cx="5912868" cy="44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3a295d1a8d5_1_150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安裝 cuDNN</a:t>
            </a:r>
            <a:endParaRPr/>
          </a:p>
        </p:txBody>
      </p:sp>
      <p:sp>
        <p:nvSpPr>
          <p:cNvPr id="2129" name="Google Shape;2129;g3a295d1a8d5_1_15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130" name="Google Shape;2130;g3a295d1a8d5_1_15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31" name="Google Shape;2131;g3a295d1a8d5_1_150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2" name="Google Shape;2132;g3a295d1a8d5_1_150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對應</a:t>
            </a: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電腦系統選擇完後 Download 下載</a:t>
            </a:r>
            <a:endParaRPr sz="2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https://developer.nvidia.com/cudnn-downloads</a:t>
            </a:r>
            <a:endParaRPr sz="2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33" name="Google Shape;2133;g3a295d1a8d5_1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525" y="1809850"/>
            <a:ext cx="7872949" cy="415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3a295d1a8d5_1_163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安裝 cuDNN</a:t>
            </a:r>
            <a:endParaRPr/>
          </a:p>
        </p:txBody>
      </p:sp>
      <p:sp>
        <p:nvSpPr>
          <p:cNvPr id="2140" name="Google Shape;2140;g3a295d1a8d5_1_163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141" name="Google Shape;2141;g3a295d1a8d5_1_163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42" name="Google Shape;2142;g3a295d1a8d5_1_163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3" name="Google Shape;2143;g3a295d1a8d5_1_163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解壓縮後全選，複製貼上</a:t>
            </a:r>
            <a:endParaRPr sz="2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44" name="Google Shape;2144;g3a295d1a8d5_1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800" y="1683618"/>
            <a:ext cx="9633575" cy="4371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3a295d1a8d5_1_66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安裝 Anaconda</a:t>
            </a:r>
            <a:endParaRPr/>
          </a:p>
        </p:txBody>
      </p:sp>
      <p:sp>
        <p:nvSpPr>
          <p:cNvPr id="2151" name="Google Shape;2151;g3a295d1a8d5_1_66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152" name="Google Shape;2152;g3a295d1a8d5_1_66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53" name="Google Shape;2153;g3a295d1a8d5_1_66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4" name="Google Shape;2154;g3a295d1a8d5_1_66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根據作業系統下載 Anaconda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https://www.anaconda.com/download/success</a:t>
            </a:r>
            <a:endParaRPr b="0" i="0" sz="16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55" name="Google Shape;2155;g3a295d1a8d5_1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7375" y="1855172"/>
            <a:ext cx="7897250" cy="419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3a295d1a8d5_1_99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開啟 Anaconda Prompt</a:t>
            </a:r>
            <a:endParaRPr/>
          </a:p>
        </p:txBody>
      </p:sp>
      <p:sp>
        <p:nvSpPr>
          <p:cNvPr id="2162" name="Google Shape;2162;g3a295d1a8d5_1_9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163" name="Google Shape;2163;g3a295d1a8d5_1_9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64" name="Google Shape;2164;g3a295d1a8d5_1_99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5" name="Google Shape;2165;g3a295d1a8d5_1_99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開啟 Anaconda Prompt</a:t>
            </a:r>
            <a:endParaRPr b="0" i="0" sz="16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66" name="Google Shape;2166;g3a295d1a8d5_1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3327" y="473800"/>
            <a:ext cx="4610796" cy="56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8ea51bad12_0_7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672" name="Google Shape;672;g38ea51bad12_0_7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73" name="Google Shape;673;g38ea51bad12_0_78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g38ea51bad12_0_78"/>
          <p:cNvSpPr/>
          <p:nvPr/>
        </p:nvSpPr>
        <p:spPr>
          <a:xfrm flipH="1">
            <a:off x="1339776" y="620904"/>
            <a:ext cx="9407700" cy="20358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75000" name="adj5"/>
            </a:avLst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75" name="Google Shape;675;g38ea51bad12_0_78"/>
          <p:cNvGrpSpPr/>
          <p:nvPr/>
        </p:nvGrpSpPr>
        <p:grpSpPr>
          <a:xfrm>
            <a:off x="2041254" y="270255"/>
            <a:ext cx="1074498" cy="1121739"/>
            <a:chOff x="3288115" y="2099197"/>
            <a:chExt cx="2890767" cy="3017860"/>
          </a:xfrm>
        </p:grpSpPr>
        <p:pic>
          <p:nvPicPr>
            <p:cNvPr descr="答案用紙のイラスト（記入・斜め）" id="676" name="Google Shape;676;g38ea51bad12_0_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92832" y="2259557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記入・斜め）" id="677" name="Google Shape;677;g38ea51bad12_0_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88115" y="2158905"/>
              <a:ext cx="2851103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記入・斜め）" id="678" name="Google Shape;678;g38ea51bad12_0_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92832" y="2099197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9" name="Google Shape;679;g38ea51bad12_0_78"/>
          <p:cNvGrpSpPr/>
          <p:nvPr/>
        </p:nvGrpSpPr>
        <p:grpSpPr>
          <a:xfrm>
            <a:off x="3500045" y="559520"/>
            <a:ext cx="5152960" cy="519892"/>
            <a:chOff x="3603009" y="5113291"/>
            <a:chExt cx="5152960" cy="519892"/>
          </a:xfrm>
        </p:grpSpPr>
        <p:sp>
          <p:nvSpPr>
            <p:cNvPr id="680" name="Google Shape;680;g38ea51bad12_0_78"/>
            <p:cNvSpPr txBox="1"/>
            <p:nvPr/>
          </p:nvSpPr>
          <p:spPr>
            <a:xfrm>
              <a:off x="3769969" y="5263883"/>
              <a:ext cx="4986000" cy="3693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上傳解答</a:t>
              </a: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(繳交一份 </a:t>
              </a:r>
              <a:r>
                <a:rPr b="0" i="0" lang="zh-TW" sz="18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.txt </a:t>
              </a: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檔案)</a:t>
              </a:r>
              <a:endPara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1" name="Google Shape;681;g38ea51bad12_0_78"/>
            <p:cNvSpPr/>
            <p:nvPr/>
          </p:nvSpPr>
          <p:spPr>
            <a:xfrm>
              <a:off x="3603009" y="5113291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descr="バンザイをしている学生たちのイラスト" id="682" name="Google Shape;682;g38ea51bad12_0_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242" y="1255405"/>
            <a:ext cx="1513144" cy="982168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g38ea51bad12_0_78"/>
          <p:cNvSpPr/>
          <p:nvPr/>
        </p:nvSpPr>
        <p:spPr>
          <a:xfrm>
            <a:off x="2623186" y="1790076"/>
            <a:ext cx="2591400" cy="801000"/>
          </a:xfrm>
          <a:prstGeom prst="curvedDownArrow">
            <a:avLst>
              <a:gd fmla="val 13018" name="adj1"/>
              <a:gd fmla="val 87130" name="adj2"/>
              <a:gd fmla="val 25000" name="adj3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84" name="Google Shape;684;g38ea51bad12_0_78"/>
          <p:cNvGrpSpPr/>
          <p:nvPr/>
        </p:nvGrpSpPr>
        <p:grpSpPr>
          <a:xfrm>
            <a:off x="2905025" y="1230611"/>
            <a:ext cx="2020500" cy="843685"/>
            <a:chOff x="5033446" y="1988867"/>
            <a:chExt cx="2020500" cy="843685"/>
          </a:xfrm>
        </p:grpSpPr>
        <p:sp>
          <p:nvSpPr>
            <p:cNvPr id="685" name="Google Shape;685;g38ea51bad12_0_78"/>
            <p:cNvSpPr txBox="1"/>
            <p:nvPr/>
          </p:nvSpPr>
          <p:spPr>
            <a:xfrm>
              <a:off x="5213446" y="2186052"/>
              <a:ext cx="1840500" cy="646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在google drive中</a:t>
              </a:r>
              <a:b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儲存Colab baseline副本</a:t>
              </a:r>
              <a:endParaRPr b="1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</a:t>
              </a:r>
              <a:r>
                <a:rPr b="1" i="0" lang="zh-TW" sz="12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及</a:t>
              </a:r>
              <a:r>
                <a:rPr b="1" i="0" lang="zh-TW" sz="12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b="1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6" name="Google Shape;686;g38ea51bad12_0_78"/>
            <p:cNvSpPr/>
            <p:nvPr/>
          </p:nvSpPr>
          <p:spPr>
            <a:xfrm>
              <a:off x="5033446" y="1988867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87" name="Google Shape;687;g38ea51bad12_0_78"/>
          <p:cNvGrpSpPr/>
          <p:nvPr/>
        </p:nvGrpSpPr>
        <p:grpSpPr>
          <a:xfrm>
            <a:off x="3401507" y="2455334"/>
            <a:ext cx="836800" cy="808296"/>
            <a:chOff x="4822475" y="2435080"/>
            <a:chExt cx="836800" cy="808296"/>
          </a:xfrm>
        </p:grpSpPr>
        <p:sp>
          <p:nvSpPr>
            <p:cNvPr id="688" name="Google Shape;688;g38ea51bad12_0_78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endParaRPr/>
            </a:p>
          </p:txBody>
        </p:sp>
        <p:pic>
          <p:nvPicPr>
            <p:cNvPr id="689" name="Google Shape;689;g38ea51bad12_0_78"/>
            <p:cNvPicPr preferRelativeResize="0"/>
            <p:nvPr/>
          </p:nvPicPr>
          <p:blipFill rotWithShape="1">
            <a:blip r:embed="rId5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0" name="Google Shape;690;g38ea51bad12_0_78"/>
          <p:cNvGrpSpPr/>
          <p:nvPr/>
        </p:nvGrpSpPr>
        <p:grpSpPr>
          <a:xfrm>
            <a:off x="5346540" y="2458024"/>
            <a:ext cx="836800" cy="808296"/>
            <a:chOff x="4822475" y="2435080"/>
            <a:chExt cx="836800" cy="808296"/>
          </a:xfrm>
        </p:grpSpPr>
        <p:sp>
          <p:nvSpPr>
            <p:cNvPr id="691" name="Google Shape;691;g38ea51bad12_0_78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endParaRPr/>
            </a:p>
          </p:txBody>
        </p:sp>
        <p:pic>
          <p:nvPicPr>
            <p:cNvPr id="692" name="Google Shape;692;g38ea51bad12_0_78"/>
            <p:cNvPicPr preferRelativeResize="0"/>
            <p:nvPr/>
          </p:nvPicPr>
          <p:blipFill rotWithShape="1">
            <a:blip r:embed="rId5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3" name="Google Shape;693;g38ea51bad12_0_78"/>
          <p:cNvPicPr preferRelativeResize="0"/>
          <p:nvPr/>
        </p:nvPicPr>
        <p:blipFill rotWithShape="1">
          <a:blip r:embed="rId6">
            <a:alphaModFix/>
          </a:blip>
          <a:srcRect b="14326" l="12658" r="13404" t="13533"/>
          <a:stretch/>
        </p:blipFill>
        <p:spPr>
          <a:xfrm>
            <a:off x="7358089" y="2508353"/>
            <a:ext cx="923461" cy="90101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g38ea51bad12_0_78"/>
          <p:cNvSpPr/>
          <p:nvPr/>
        </p:nvSpPr>
        <p:spPr>
          <a:xfrm flipH="1" rot="10800000">
            <a:off x="1273697" y="4136570"/>
            <a:ext cx="9718800" cy="21171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95" name="Google Shape;695;g38ea51bad12_0_78"/>
          <p:cNvGrpSpPr/>
          <p:nvPr/>
        </p:nvGrpSpPr>
        <p:grpSpPr>
          <a:xfrm>
            <a:off x="3392979" y="5620029"/>
            <a:ext cx="5302133" cy="565432"/>
            <a:chOff x="3410133" y="376877"/>
            <a:chExt cx="5178876" cy="561948"/>
          </a:xfrm>
        </p:grpSpPr>
        <p:sp>
          <p:nvSpPr>
            <p:cNvPr id="696" name="Google Shape;696;g38ea51bad12_0_78"/>
            <p:cNvSpPr txBox="1"/>
            <p:nvPr/>
          </p:nvSpPr>
          <p:spPr>
            <a:xfrm>
              <a:off x="3603009" y="571625"/>
              <a:ext cx="4986000" cy="367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下載</a:t>
              </a:r>
              <a:r>
                <a:rPr b="1" i="0" lang="zh-TW" sz="18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資料集</a:t>
              </a: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(Training Dataset、Testing Dataset)</a:t>
              </a:r>
              <a:endPara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7" name="Google Shape;697;g38ea51bad12_0_78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698" name="Google Shape;698;g38ea51bad12_0_78"/>
          <p:cNvSpPr/>
          <p:nvPr/>
        </p:nvSpPr>
        <p:spPr>
          <a:xfrm flipH="1" rot="10800000">
            <a:off x="1273697" y="4136570"/>
            <a:ext cx="9718800" cy="21171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99" name="Google Shape;699;g38ea51bad12_0_78"/>
          <p:cNvGrpSpPr/>
          <p:nvPr/>
        </p:nvGrpSpPr>
        <p:grpSpPr>
          <a:xfrm>
            <a:off x="3392979" y="5620029"/>
            <a:ext cx="5302133" cy="565432"/>
            <a:chOff x="3410133" y="376877"/>
            <a:chExt cx="5178876" cy="561948"/>
          </a:xfrm>
        </p:grpSpPr>
        <p:sp>
          <p:nvSpPr>
            <p:cNvPr id="700" name="Google Shape;700;g38ea51bad12_0_78"/>
            <p:cNvSpPr txBox="1"/>
            <p:nvPr/>
          </p:nvSpPr>
          <p:spPr>
            <a:xfrm>
              <a:off x="3603009" y="571625"/>
              <a:ext cx="4986000" cy="367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下載</a:t>
              </a:r>
              <a:r>
                <a:rPr b="1" i="0" lang="zh-TW" sz="18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資料集</a:t>
              </a: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(Training Dataset、Testing Dataset)</a:t>
              </a:r>
              <a:endPara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1" name="Google Shape;701;g38ea51bad12_0_78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02" name="Google Shape;702;g38ea51bad12_0_78"/>
          <p:cNvGrpSpPr/>
          <p:nvPr/>
        </p:nvGrpSpPr>
        <p:grpSpPr>
          <a:xfrm rot="244078">
            <a:off x="8977686" y="5329468"/>
            <a:ext cx="1202206" cy="1217163"/>
            <a:chOff x="2745110" y="2183535"/>
            <a:chExt cx="3466833" cy="3509965"/>
          </a:xfrm>
        </p:grpSpPr>
        <p:pic>
          <p:nvPicPr>
            <p:cNvPr descr="答案用紙のイラスト（白紙・斜め）" id="703" name="Google Shape;703;g38ea51bad12_0_7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51804" y="2509764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704" name="Google Shape;704;g38ea51bad12_0_7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842432">
              <a:off x="3055109" y="2485457"/>
              <a:ext cx="2846836" cy="2906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705" name="Google Shape;705;g38ea51bad12_0_7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開いた本のイラスト | かわいいフリー素材集 いらすとや" id="706" name="Google Shape;706;g38ea51bad12_0_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707894">
            <a:off x="2298879" y="5463055"/>
            <a:ext cx="1012793" cy="91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g38ea51bad12_0_78"/>
          <p:cNvPicPr preferRelativeResize="0"/>
          <p:nvPr/>
        </p:nvPicPr>
        <p:blipFill rotWithShape="1">
          <a:blip r:embed="rId6">
            <a:alphaModFix/>
          </a:blip>
          <a:srcRect b="14326" l="12658" r="13404" t="13533"/>
          <a:stretch/>
        </p:blipFill>
        <p:spPr>
          <a:xfrm>
            <a:off x="7358089" y="2508353"/>
            <a:ext cx="923461" cy="90101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g38ea51bad12_0_78"/>
          <p:cNvSpPr/>
          <p:nvPr/>
        </p:nvSpPr>
        <p:spPr>
          <a:xfrm flipH="1">
            <a:off x="8341784" y="2835496"/>
            <a:ext cx="963600" cy="46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09" name="Google Shape;709;g38ea51bad12_0_78"/>
          <p:cNvGrpSpPr/>
          <p:nvPr/>
        </p:nvGrpSpPr>
        <p:grpSpPr>
          <a:xfrm>
            <a:off x="7528460" y="3380256"/>
            <a:ext cx="1841700" cy="610800"/>
            <a:chOff x="3097865" y="3936638"/>
            <a:chExt cx="1841700" cy="610800"/>
          </a:xfrm>
        </p:grpSpPr>
        <p:sp>
          <p:nvSpPr>
            <p:cNvPr id="710" name="Google Shape;710;g38ea51bad12_0_78"/>
            <p:cNvSpPr txBox="1"/>
            <p:nvPr/>
          </p:nvSpPr>
          <p:spPr>
            <a:xfrm>
              <a:off x="3277865" y="4116638"/>
              <a:ext cx="1661700" cy="430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上傳</a:t>
              </a:r>
              <a:r>
                <a:rPr b="1" i="0" lang="zh-TW" sz="11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資料集</a:t>
              </a: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至</a:t>
              </a:r>
              <a:b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自己的google drive</a:t>
              </a:r>
              <a:endParaRPr/>
            </a:p>
          </p:txBody>
        </p:sp>
        <p:sp>
          <p:nvSpPr>
            <p:cNvPr id="711" name="Google Shape;711;g38ea51bad12_0_78"/>
            <p:cNvSpPr/>
            <p:nvPr/>
          </p:nvSpPr>
          <p:spPr>
            <a:xfrm>
              <a:off x="3097865" y="3936638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712" name="Google Shape;712;g38ea51bad12_0_7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441681" y="2300934"/>
            <a:ext cx="2325070" cy="1598974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g38ea51bad12_0_78"/>
          <p:cNvSpPr txBox="1"/>
          <p:nvPr/>
        </p:nvSpPr>
        <p:spPr>
          <a:xfrm>
            <a:off x="9860172" y="2486061"/>
            <a:ext cx="1441500" cy="3078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參賽者本地電腦</a:t>
            </a:r>
            <a:endParaRPr/>
          </a:p>
        </p:txBody>
      </p:sp>
      <p:pic>
        <p:nvPicPr>
          <p:cNvPr descr="フォルダのイラスト" id="714" name="Google Shape;714;g38ea51bad12_0_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853567" y="2925057"/>
            <a:ext cx="462828" cy="350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フォルダのイラスト" id="715" name="Google Shape;715;g38ea51bad12_0_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559872" y="2349500"/>
            <a:ext cx="833300" cy="6314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716" name="Google Shape;716;g38ea51bad12_0_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707902">
            <a:off x="8634438" y="2473145"/>
            <a:ext cx="357921" cy="323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7" name="Google Shape;717;g38ea51bad12_0_78"/>
          <p:cNvGrpSpPr/>
          <p:nvPr/>
        </p:nvGrpSpPr>
        <p:grpSpPr>
          <a:xfrm rot="244950">
            <a:off x="8922622" y="2453504"/>
            <a:ext cx="452878" cy="458512"/>
            <a:chOff x="2745109" y="2183534"/>
            <a:chExt cx="3466835" cy="3509964"/>
          </a:xfrm>
        </p:grpSpPr>
        <p:pic>
          <p:nvPicPr>
            <p:cNvPr descr="答案用紙のイラスト（白紙・斜め）" id="718" name="Google Shape;718;g38ea51bad12_0_7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719" name="Google Shape;719;g38ea51bad12_0_7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720" name="Google Shape;720;g38ea51bad12_0_7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1" name="Google Shape;721;g38ea51bad12_0_78"/>
          <p:cNvGrpSpPr/>
          <p:nvPr/>
        </p:nvGrpSpPr>
        <p:grpSpPr>
          <a:xfrm>
            <a:off x="5346540" y="2458024"/>
            <a:ext cx="836800" cy="808296"/>
            <a:chOff x="4822475" y="2435080"/>
            <a:chExt cx="836800" cy="808296"/>
          </a:xfrm>
        </p:grpSpPr>
        <p:sp>
          <p:nvSpPr>
            <p:cNvPr id="722" name="Google Shape;722;g38ea51bad12_0_78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endParaRPr/>
            </a:p>
          </p:txBody>
        </p:sp>
        <p:pic>
          <p:nvPicPr>
            <p:cNvPr id="723" name="Google Shape;723;g38ea51bad12_0_78"/>
            <p:cNvPicPr preferRelativeResize="0"/>
            <p:nvPr/>
          </p:nvPicPr>
          <p:blipFill rotWithShape="1">
            <a:blip r:embed="rId5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4" name="Google Shape;724;g38ea51bad12_0_78"/>
          <p:cNvSpPr/>
          <p:nvPr/>
        </p:nvSpPr>
        <p:spPr>
          <a:xfrm flipH="1">
            <a:off x="6480744" y="2836275"/>
            <a:ext cx="783300" cy="46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フォルダのイラスト" id="725" name="Google Shape;725;g38ea51bad12_0_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82675" y="2342072"/>
            <a:ext cx="833300" cy="6314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726" name="Google Shape;726;g38ea51bad12_0_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707902">
            <a:off x="6757241" y="2465717"/>
            <a:ext cx="357921" cy="323594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g38ea51bad12_0_78"/>
          <p:cNvSpPr/>
          <p:nvPr/>
        </p:nvSpPr>
        <p:spPr>
          <a:xfrm flipH="1" rot="10800000">
            <a:off x="5380809" y="3833253"/>
            <a:ext cx="4684800" cy="666000"/>
          </a:xfrm>
          <a:prstGeom prst="curvedDownArrow">
            <a:avLst>
              <a:gd fmla="val 15368" name="adj1"/>
              <a:gd fmla="val 53506" name="adj2"/>
              <a:gd fmla="val 36715" name="adj3"/>
            </a:avLst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28" name="Google Shape;728;g38ea51bad12_0_78"/>
          <p:cNvGrpSpPr/>
          <p:nvPr/>
        </p:nvGrpSpPr>
        <p:grpSpPr>
          <a:xfrm>
            <a:off x="6175590" y="4063406"/>
            <a:ext cx="1799443" cy="737977"/>
            <a:chOff x="5567898" y="3927020"/>
            <a:chExt cx="1880689" cy="737977"/>
          </a:xfrm>
        </p:grpSpPr>
        <p:sp>
          <p:nvSpPr>
            <p:cNvPr id="729" name="Google Shape;729;g38ea51bad12_0_78"/>
            <p:cNvSpPr txBox="1"/>
            <p:nvPr/>
          </p:nvSpPr>
          <p:spPr>
            <a:xfrm>
              <a:off x="5752987" y="4110897"/>
              <a:ext cx="1695600" cy="554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Colab baseline</a:t>
              </a:r>
              <a: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副本</a:t>
              </a:r>
              <a:b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訓練出的</a:t>
              </a:r>
              <a: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權重檔</a:t>
              </a:r>
              <a:b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儲存至本地電腦</a:t>
              </a:r>
              <a:endParaRPr b="1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0" name="Google Shape;730;g38ea51bad12_0_78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descr="脳のイラスト | かわいいフリー素材集 いらすとや" id="731" name="Google Shape;731;g38ea51bad12_0_7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12776" y="3828623"/>
            <a:ext cx="705478" cy="652982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38ea51bad12_0_78"/>
          <p:cNvSpPr/>
          <p:nvPr/>
        </p:nvSpPr>
        <p:spPr>
          <a:xfrm flipH="1">
            <a:off x="8341784" y="2835496"/>
            <a:ext cx="963600" cy="46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3" name="Google Shape;733;g38ea51bad12_0_78"/>
          <p:cNvSpPr/>
          <p:nvPr/>
        </p:nvSpPr>
        <p:spPr>
          <a:xfrm flipH="1">
            <a:off x="3680127" y="1624192"/>
            <a:ext cx="7259700" cy="823200"/>
          </a:xfrm>
          <a:prstGeom prst="curvedDownArrow">
            <a:avLst>
              <a:gd fmla="val 15368" name="adj1"/>
              <a:gd fmla="val 52247" name="adj2"/>
              <a:gd fmla="val 36715" name="adj3"/>
            </a:avLst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34" name="Google Shape;734;g38ea51bad12_0_78"/>
          <p:cNvGrpSpPr/>
          <p:nvPr/>
        </p:nvGrpSpPr>
        <p:grpSpPr>
          <a:xfrm>
            <a:off x="6128931" y="1267537"/>
            <a:ext cx="1833044" cy="585749"/>
            <a:chOff x="3097865" y="3936638"/>
            <a:chExt cx="1833044" cy="585749"/>
          </a:xfrm>
        </p:grpSpPr>
        <p:sp>
          <p:nvSpPr>
            <p:cNvPr id="735" name="Google Shape;735;g38ea51bad12_0_78"/>
            <p:cNvSpPr txBox="1"/>
            <p:nvPr/>
          </p:nvSpPr>
          <p:spPr>
            <a:xfrm>
              <a:off x="3269209" y="4091587"/>
              <a:ext cx="1661700" cy="430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上傳</a:t>
              </a:r>
              <a:r>
                <a:rPr b="1" i="0" lang="zh-TW" sz="11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權重檔</a:t>
              </a: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至</a:t>
              </a:r>
              <a:b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自己的Colab</a:t>
              </a:r>
              <a:endParaRPr b="1" i="0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6" name="Google Shape;736;g38ea51bad12_0_78"/>
            <p:cNvSpPr/>
            <p:nvPr/>
          </p:nvSpPr>
          <p:spPr>
            <a:xfrm>
              <a:off x="3097865" y="3936638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37" name="Google Shape;737;g38ea51bad12_0_78"/>
          <p:cNvGrpSpPr/>
          <p:nvPr/>
        </p:nvGrpSpPr>
        <p:grpSpPr>
          <a:xfrm>
            <a:off x="3401507" y="2455334"/>
            <a:ext cx="836800" cy="808296"/>
            <a:chOff x="4822475" y="2435080"/>
            <a:chExt cx="836800" cy="808296"/>
          </a:xfrm>
        </p:grpSpPr>
        <p:sp>
          <p:nvSpPr>
            <p:cNvPr id="738" name="Google Shape;738;g38ea51bad12_0_78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endParaRPr/>
            </a:p>
          </p:txBody>
        </p:sp>
        <p:pic>
          <p:nvPicPr>
            <p:cNvPr id="739" name="Google Shape;739;g38ea51bad12_0_78"/>
            <p:cNvPicPr preferRelativeResize="0"/>
            <p:nvPr/>
          </p:nvPicPr>
          <p:blipFill rotWithShape="1">
            <a:blip r:embed="rId5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0" name="Google Shape;740;g38ea51bad12_0_78"/>
          <p:cNvGrpSpPr/>
          <p:nvPr/>
        </p:nvGrpSpPr>
        <p:grpSpPr>
          <a:xfrm>
            <a:off x="604558" y="2170297"/>
            <a:ext cx="2290938" cy="2192112"/>
            <a:chOff x="9689265" y="2157163"/>
            <a:chExt cx="1811161" cy="1872000"/>
          </a:xfrm>
        </p:grpSpPr>
        <p:pic>
          <p:nvPicPr>
            <p:cNvPr descr="ウェブサイトのイラスト" id="741" name="Google Shape;741;g38ea51bad12_0_7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689265" y="2157163"/>
              <a:ext cx="1811161" cy="18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2" name="Google Shape;742;g38ea51bad12_0_78"/>
            <p:cNvSpPr txBox="1"/>
            <p:nvPr/>
          </p:nvSpPr>
          <p:spPr>
            <a:xfrm>
              <a:off x="10124618" y="2396536"/>
              <a:ext cx="1141800" cy="315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54813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競賽網站</a:t>
              </a:r>
              <a:endParaRPr/>
            </a:p>
          </p:txBody>
        </p:sp>
      </p:grpSp>
      <p:pic>
        <p:nvPicPr>
          <p:cNvPr descr="脳のイラスト | かわいいフリー素材集 いらすとや" id="743" name="Google Shape;743;g38ea51bad12_0_7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60789" y="2281452"/>
            <a:ext cx="403791" cy="37374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g38ea51bad12_0_78"/>
          <p:cNvSpPr/>
          <p:nvPr/>
        </p:nvSpPr>
        <p:spPr>
          <a:xfrm flipH="1" rot="10800000">
            <a:off x="3680045" y="3875869"/>
            <a:ext cx="6698100" cy="1678800"/>
          </a:xfrm>
          <a:prstGeom prst="curvedDownArrow">
            <a:avLst>
              <a:gd fmla="val 6661" name="adj1"/>
              <a:gd fmla="val 16717" name="adj2"/>
              <a:gd fmla="val 25629" name="adj3"/>
            </a:avLst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45" name="Google Shape;745;g38ea51bad12_0_78"/>
          <p:cNvGrpSpPr/>
          <p:nvPr/>
        </p:nvGrpSpPr>
        <p:grpSpPr>
          <a:xfrm>
            <a:off x="5214668" y="5022434"/>
            <a:ext cx="2649575" cy="614677"/>
            <a:chOff x="5567898" y="3927020"/>
            <a:chExt cx="2638493" cy="614677"/>
          </a:xfrm>
        </p:grpSpPr>
        <p:sp>
          <p:nvSpPr>
            <p:cNvPr id="746" name="Google Shape;746;g38ea51bad12_0_78"/>
            <p:cNvSpPr txBox="1"/>
            <p:nvPr/>
          </p:nvSpPr>
          <p:spPr>
            <a:xfrm>
              <a:off x="5752991" y="4110897"/>
              <a:ext cx="2453400" cy="430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完成後的 </a:t>
              </a:r>
              <a:r>
                <a:rPr b="1" i="0" lang="zh-TW" sz="11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.txt 檔案</a:t>
              </a: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存入本地電腦</a:t>
              </a:r>
              <a:b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(合併成一份)</a:t>
              </a:r>
              <a:endParaRPr/>
            </a:p>
          </p:txBody>
        </p:sp>
        <p:sp>
          <p:nvSpPr>
            <p:cNvPr id="747" name="Google Shape;747;g38ea51bad12_0_78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48" name="Google Shape;748;g38ea51bad12_0_78"/>
          <p:cNvGrpSpPr/>
          <p:nvPr/>
        </p:nvGrpSpPr>
        <p:grpSpPr>
          <a:xfrm>
            <a:off x="2889407" y="3070499"/>
            <a:ext cx="1779294" cy="894091"/>
            <a:chOff x="5567898" y="3927020"/>
            <a:chExt cx="1779294" cy="882878"/>
          </a:xfrm>
        </p:grpSpPr>
        <p:sp>
          <p:nvSpPr>
            <p:cNvPr id="749" name="Google Shape;749;g38ea51bad12_0_78"/>
            <p:cNvSpPr txBox="1"/>
            <p:nvPr/>
          </p:nvSpPr>
          <p:spPr>
            <a:xfrm>
              <a:off x="5752992" y="4110898"/>
              <a:ext cx="1594200" cy="699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google drive中的</a:t>
              </a:r>
              <a: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資料集</a:t>
              </a:r>
              <a:endParaRPr b="1" i="0" sz="1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與</a:t>
              </a:r>
              <a: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權重檔</a:t>
              </a:r>
              <a:b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會自行載入到</a:t>
              </a:r>
              <a:b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Colab baseline</a:t>
              </a:r>
              <a: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副本</a:t>
              </a:r>
              <a:endParaRPr b="1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0" name="Google Shape;750;g38ea51bad12_0_78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51" name="Google Shape;751;g38ea51bad12_0_78"/>
          <p:cNvGrpSpPr/>
          <p:nvPr/>
        </p:nvGrpSpPr>
        <p:grpSpPr>
          <a:xfrm>
            <a:off x="3706505" y="4009663"/>
            <a:ext cx="676150" cy="705877"/>
            <a:chOff x="3288115" y="2099197"/>
            <a:chExt cx="2890767" cy="3017860"/>
          </a:xfrm>
        </p:grpSpPr>
        <p:pic>
          <p:nvPicPr>
            <p:cNvPr descr="答案用紙のイラスト（記入・斜め）" id="752" name="Google Shape;752;g38ea51bad12_0_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92832" y="2259557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記入・斜め）" id="753" name="Google Shape;753;g38ea51bad12_0_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88115" y="2158905"/>
              <a:ext cx="2851103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記入・斜め）" id="754" name="Google Shape;754;g38ea51bad12_0_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92832" y="2099197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5" name="Google Shape;755;g38ea51bad12_0_78"/>
          <p:cNvGrpSpPr/>
          <p:nvPr/>
        </p:nvGrpSpPr>
        <p:grpSpPr>
          <a:xfrm>
            <a:off x="9968024" y="3003234"/>
            <a:ext cx="226925" cy="236902"/>
            <a:chOff x="3288115" y="2099197"/>
            <a:chExt cx="2890767" cy="3017860"/>
          </a:xfrm>
        </p:grpSpPr>
        <p:pic>
          <p:nvPicPr>
            <p:cNvPr descr="答案用紙のイラスト（記入・斜め）" id="756" name="Google Shape;756;g38ea51bad12_0_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92832" y="2259557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記入・斜め）" id="757" name="Google Shape;757;g38ea51bad12_0_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88115" y="2158905"/>
              <a:ext cx="2851103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記入・斜め）" id="758" name="Google Shape;758;g38ea51bad12_0_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92832" y="2099197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9" name="Google Shape;759;g38ea51bad12_0_78"/>
          <p:cNvGrpSpPr/>
          <p:nvPr/>
        </p:nvGrpSpPr>
        <p:grpSpPr>
          <a:xfrm>
            <a:off x="4809661" y="3112186"/>
            <a:ext cx="1721942" cy="737977"/>
            <a:chOff x="5567898" y="3927020"/>
            <a:chExt cx="1799689" cy="737977"/>
          </a:xfrm>
        </p:grpSpPr>
        <p:sp>
          <p:nvSpPr>
            <p:cNvPr id="760" name="Google Shape;760;g38ea51bad12_0_78"/>
            <p:cNvSpPr txBox="1"/>
            <p:nvPr/>
          </p:nvSpPr>
          <p:spPr>
            <a:xfrm>
              <a:off x="5752987" y="4110897"/>
              <a:ext cx="1614600" cy="554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google drive中的資料集會自行載入到</a:t>
              </a:r>
              <a:b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Colab baseline</a:t>
              </a:r>
              <a: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副本</a:t>
              </a:r>
              <a:endParaRPr b="1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1" name="Google Shape;761;g38ea51bad12_0_78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descr="フォルダのイラスト" id="762" name="Google Shape;762;g38ea51bad12_0_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363228" y="2921308"/>
            <a:ext cx="462828" cy="350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フォルダのイラスト" id="763" name="Google Shape;763;g38ea51bad12_0_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875354" y="2920612"/>
            <a:ext cx="462828" cy="350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脳のイラスト | かわいいフリー素材集 いらすとや" id="764" name="Google Shape;764;g38ea51bad12_0_7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001257" y="3023706"/>
            <a:ext cx="211022" cy="195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765" name="Google Shape;765;g38ea51bad12_0_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707885">
            <a:off x="10411271" y="3030177"/>
            <a:ext cx="178343" cy="161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6" name="Google Shape;766;g38ea51bad12_0_78"/>
          <p:cNvGrpSpPr/>
          <p:nvPr/>
        </p:nvGrpSpPr>
        <p:grpSpPr>
          <a:xfrm rot="243532">
            <a:off x="10552640" y="2987706"/>
            <a:ext cx="264490" cy="267780"/>
            <a:chOff x="2745109" y="2183534"/>
            <a:chExt cx="3466835" cy="3509964"/>
          </a:xfrm>
        </p:grpSpPr>
        <p:pic>
          <p:nvPicPr>
            <p:cNvPr descr="答案用紙のイラスト（白紙・斜め）" id="767" name="Google Shape;767;g38ea51bad12_0_7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768" name="Google Shape;768;g38ea51bad12_0_7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769" name="Google Shape;769;g38ea51bad12_0_7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3a295d1a8d5_1_89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建立資料夾</a:t>
            </a:r>
            <a:endParaRPr/>
          </a:p>
        </p:txBody>
      </p:sp>
      <p:sp>
        <p:nvSpPr>
          <p:cNvPr id="2173" name="Google Shape;2173;g3a295d1a8d5_1_8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174" name="Google Shape;2174;g3a295d1a8d5_1_8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75" name="Google Shape;2175;g3a295d1a8d5_1_89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6" name="Google Shape;2176;g3a295d1a8d5_1_89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在路徑底下建立一個新資料夾</a:t>
            </a:r>
            <a:endParaRPr b="0" i="0" sz="16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77" name="Google Shape;2177;g3a295d1a8d5_1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949" y="1483001"/>
            <a:ext cx="6945001" cy="441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3a295d1a8d5_1_111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建立資料夾</a:t>
            </a:r>
            <a:endParaRPr/>
          </a:p>
        </p:txBody>
      </p:sp>
      <p:sp>
        <p:nvSpPr>
          <p:cNvPr id="2184" name="Google Shape;2184;g3a295d1a8d5_1_111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185" name="Google Shape;2185;g3a295d1a8d5_1_11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86" name="Google Shape;2186;g3a295d1a8d5_1_111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7" name="Google Shape;2187;g3a295d1a8d5_1_111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cd 過去</a:t>
            </a:r>
            <a:endParaRPr sz="2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cd YOLO</a:t>
            </a:r>
            <a:endParaRPr sz="2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88" name="Google Shape;2188;g3a295d1a8d5_1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88" y="2657771"/>
            <a:ext cx="7094524" cy="29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3a295d1a8d5_1_123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建立</a:t>
            </a:r>
            <a:r>
              <a:rPr lang="zh-TW"/>
              <a:t>環境</a:t>
            </a:r>
            <a:endParaRPr/>
          </a:p>
        </p:txBody>
      </p:sp>
      <p:sp>
        <p:nvSpPr>
          <p:cNvPr id="2195" name="Google Shape;2195;g3a295d1a8d5_1_123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196" name="Google Shape;2196;g3a295d1a8d5_1_123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97" name="Google Shape;2197;g3a295d1a8d5_1_123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8" name="Google Shape;2198;g3a295d1a8d5_1_123"/>
          <p:cNvSpPr txBox="1"/>
          <p:nvPr/>
        </p:nvSpPr>
        <p:spPr>
          <a:xfrm>
            <a:off x="1011650" y="978594"/>
            <a:ext cx="101688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建立新環境並啟用它</a:t>
            </a:r>
            <a:endParaRPr sz="2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conda create -n YOLO python=3.11</a:t>
            </a:r>
            <a:endParaRPr sz="2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conda activate YOLO</a:t>
            </a:r>
            <a:endParaRPr sz="2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99" name="Google Shape;2199;g3a295d1a8d5_1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09894"/>
            <a:ext cx="11887199" cy="152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g3a295d1a8d5_1_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775" y="4572374"/>
            <a:ext cx="7296500" cy="10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1" name="Google Shape;2201;g3a295d1a8d5_1_123"/>
          <p:cNvSpPr/>
          <p:nvPr/>
        </p:nvSpPr>
        <p:spPr>
          <a:xfrm>
            <a:off x="6048950" y="2876600"/>
            <a:ext cx="492900" cy="23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g3a295d1a8d5_1_123"/>
          <p:cNvSpPr txBox="1"/>
          <p:nvPr/>
        </p:nvSpPr>
        <p:spPr>
          <a:xfrm>
            <a:off x="5976950" y="2803325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3.11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3a295d1a8d5_1_174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安裝套件</a:t>
            </a:r>
            <a:endParaRPr/>
          </a:p>
        </p:txBody>
      </p:sp>
      <p:sp>
        <p:nvSpPr>
          <p:cNvPr id="2209" name="Google Shape;2209;g3a295d1a8d5_1_174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210" name="Google Shape;2210;g3a295d1a8d5_1_17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11" name="Google Shape;2211;g3a295d1a8d5_1_174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g3a295d1a8d5_1_174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pip install numpy matplotlib scipy scikit-image scikit-learn opencv-python pandas lxml tqdm</a:t>
            </a:r>
            <a:endParaRPr sz="2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13" name="Google Shape;2213;g3a295d1a8d5_1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50" y="2445986"/>
            <a:ext cx="11887201" cy="347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3a295d1a8d5_1_186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安裝PyTorch</a:t>
            </a:r>
            <a:endParaRPr/>
          </a:p>
        </p:txBody>
      </p:sp>
      <p:sp>
        <p:nvSpPr>
          <p:cNvPr id="2220" name="Google Shape;2220;g3a295d1a8d5_1_186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221" name="Google Shape;2221;g3a295d1a8d5_1_186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22" name="Google Shape;2222;g3a295d1a8d5_1_186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3a295d1a8d5_1_186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根據剛剛安裝的 CUDA 版本安裝 PyTorch</a:t>
            </a:r>
            <a:endParaRPr sz="2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https://pytorch.org/get-started/locally/</a:t>
            </a:r>
            <a:endParaRPr sz="2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24" name="Google Shape;2224;g3a295d1a8d5_1_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550" y="1913550"/>
            <a:ext cx="7872925" cy="417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3a295d1a8d5_1_199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安裝PyTorch</a:t>
            </a:r>
            <a:endParaRPr/>
          </a:p>
        </p:txBody>
      </p:sp>
      <p:sp>
        <p:nvSpPr>
          <p:cNvPr id="2231" name="Google Shape;2231;g3a295d1a8d5_1_19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232" name="Google Shape;2232;g3a295d1a8d5_1_19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33" name="Google Shape;2233;g3a295d1a8d5_1_199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Google Shape;2234;g3a295d1a8d5_1_199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根據剛剛安裝的 CUDA 版本安裝 PyTorch</a:t>
            </a:r>
            <a:endParaRPr sz="2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https://pytorch.org/get-started/locally/</a:t>
            </a:r>
            <a:endParaRPr sz="2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35" name="Google Shape;2235;g3a295d1a8d5_1_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8037" y="1881925"/>
            <a:ext cx="8235926" cy="42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6" name="Google Shape;2236;g3a295d1a8d5_1_199"/>
          <p:cNvSpPr/>
          <p:nvPr/>
        </p:nvSpPr>
        <p:spPr>
          <a:xfrm>
            <a:off x="3739475" y="2415875"/>
            <a:ext cx="5586300" cy="2166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3a295d1a8d5_1_282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安裝</a:t>
            </a:r>
            <a:r>
              <a:rPr lang="zh-TW"/>
              <a:t>YOLO</a:t>
            </a:r>
            <a:r>
              <a:rPr lang="zh-TW"/>
              <a:t>套件</a:t>
            </a:r>
            <a:endParaRPr/>
          </a:p>
        </p:txBody>
      </p:sp>
      <p:sp>
        <p:nvSpPr>
          <p:cNvPr id="2243" name="Google Shape;2243;g3a295d1a8d5_1_282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244" name="Google Shape;2244;g3a295d1a8d5_1_282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45" name="Google Shape;2245;g3a295d1a8d5_1_282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6" name="Google Shape;2246;g3a295d1a8d5_1_282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pip install ultralytics</a:t>
            </a:r>
            <a:endParaRPr sz="2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47" name="Google Shape;2247;g3a295d1a8d5_1_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749" y="1428176"/>
            <a:ext cx="9128501" cy="462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3a295d1a8d5_1_223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準備資料集</a:t>
            </a:r>
            <a:endParaRPr/>
          </a:p>
        </p:txBody>
      </p:sp>
      <p:sp>
        <p:nvSpPr>
          <p:cNvPr id="2254" name="Google Shape;2254;g3a295d1a8d5_1_223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255" name="Google Shape;2255;g3a295d1a8d5_1_223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56" name="Google Shape;2256;g3a295d1a8d5_1_223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7" name="Google Shape;2257;g3a295d1a8d5_1_223"/>
          <p:cNvSpPr txBox="1"/>
          <p:nvPr/>
        </p:nvSpPr>
        <p:spPr>
          <a:xfrm>
            <a:off x="1011650" y="978594"/>
            <a:ext cx="101688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將資料集圖片、標註放在YOLO資料夾指定位置</a:t>
            </a:r>
            <a:endParaRPr sz="2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58" name="Google Shape;2258;g3a295d1a8d5_1_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841" y="2945424"/>
            <a:ext cx="7667757" cy="312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g3a295d1a8d5_1_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288" y="3725863"/>
            <a:ext cx="3971925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0" name="Google Shape;2260;g3a295d1a8d5_1_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13825" y="194388"/>
            <a:ext cx="211455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3a295d1a8d5_1_240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訓練方法一-</a:t>
            </a:r>
            <a:r>
              <a:rPr lang="zh-TW"/>
              <a:t>透過</a:t>
            </a:r>
            <a:r>
              <a:rPr lang="zh-TW"/>
              <a:t>程式</a:t>
            </a:r>
            <a:r>
              <a:rPr lang="zh-TW"/>
              <a:t>訓練</a:t>
            </a:r>
            <a:endParaRPr/>
          </a:p>
        </p:txBody>
      </p:sp>
      <p:sp>
        <p:nvSpPr>
          <p:cNvPr id="2267" name="Google Shape;2267;g3a295d1a8d5_1_24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268" name="Google Shape;2268;g3a295d1a8d5_1_24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69" name="Google Shape;2269;g3a295d1a8d5_1_240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0" name="Google Shape;2270;g3a295d1a8d5_1_240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https://docs.ultralytics.com/zh/modes/train/#python</a:t>
            </a:r>
            <a:endParaRPr sz="2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71" name="Google Shape;2271;g3a295d1a8d5_1_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813" y="1529779"/>
            <a:ext cx="9762375" cy="45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3a295d1a8d5_1_302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訓練</a:t>
            </a:r>
            <a:r>
              <a:rPr lang="zh-TW"/>
              <a:t>方法一-</a:t>
            </a:r>
            <a:r>
              <a:rPr lang="zh-TW"/>
              <a:t>透過程式訓練</a:t>
            </a:r>
            <a:endParaRPr/>
          </a:p>
        </p:txBody>
      </p:sp>
      <p:sp>
        <p:nvSpPr>
          <p:cNvPr id="2278" name="Google Shape;2278;g3a295d1a8d5_1_302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279" name="Google Shape;2279;g3a295d1a8d5_1_302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80" name="Google Shape;2280;g3a295d1a8d5_1_302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1" name="Google Shape;2281;g3a295d1a8d5_1_302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 train.py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https://docs.ultralytics.com/zh/modes/train/#python</a:t>
            </a:r>
            <a:endParaRPr sz="2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82" name="Google Shape;2282;g3a295d1a8d5_1_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38" y="1855500"/>
            <a:ext cx="11467523" cy="412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使用 Baseline 程式參加競賽流程圖</a:t>
            </a:r>
            <a:endParaRPr/>
          </a:p>
        </p:txBody>
      </p:sp>
      <p:sp>
        <p:nvSpPr>
          <p:cNvPr id="776" name="Google Shape;776;p3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777" name="Google Shape;777;p3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78" name="Google Shape;778;p3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p3" title="投影片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725" y="890845"/>
            <a:ext cx="9024557" cy="507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g3a295d1a8d5_1_212"/>
          <p:cNvSpPr txBox="1"/>
          <p:nvPr>
            <p:ph type="ctrTitle"/>
          </p:nvPr>
        </p:nvSpPr>
        <p:spPr>
          <a:xfrm>
            <a:off x="269299" y="431650"/>
            <a:ext cx="99669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訓練</a:t>
            </a:r>
            <a:r>
              <a:rPr lang="zh-TW"/>
              <a:t>方法二-</a:t>
            </a:r>
            <a:r>
              <a:rPr lang="zh-TW"/>
              <a:t>透過 Command-line 訓練</a:t>
            </a:r>
            <a:endParaRPr/>
          </a:p>
        </p:txBody>
      </p:sp>
      <p:sp>
        <p:nvSpPr>
          <p:cNvPr id="2289" name="Google Shape;2289;g3a295d1a8d5_1_212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290" name="Google Shape;2290;g3a295d1a8d5_1_212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91" name="Google Shape;2291;g3a295d1a8d5_1_212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2" name="Google Shape;2292;g3a295d1a8d5_1_212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yolo train model=yolo12n.pt data=aortic_valve.yaml epochs=10 imgsz=640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https://docs.ultralytics.com/zh/models/yolo12/#cli</a:t>
            </a:r>
            <a:endParaRPr sz="2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93" name="Google Shape;2293;g3a295d1a8d5_1_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75" y="2170511"/>
            <a:ext cx="11140454" cy="3873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g3a295d1a8d5_1_259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預測</a:t>
            </a:r>
            <a:r>
              <a:rPr lang="zh-TW"/>
              <a:t>方法一-</a:t>
            </a:r>
            <a:r>
              <a:rPr lang="zh-TW"/>
              <a:t>透過程式</a:t>
            </a:r>
            <a:r>
              <a:rPr lang="zh-TW"/>
              <a:t>預測</a:t>
            </a:r>
            <a:endParaRPr/>
          </a:p>
        </p:txBody>
      </p:sp>
      <p:sp>
        <p:nvSpPr>
          <p:cNvPr id="2300" name="Google Shape;2300;g3a295d1a8d5_1_25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301" name="Google Shape;2301;g3a295d1a8d5_1_25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02" name="Google Shape;2302;g3a295d1a8d5_1_259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3" name="Google Shape;2303;g3a295d1a8d5_1_259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https://docs.ultralytics.com/zh/models/yolo12/#python</a:t>
            </a:r>
            <a:endParaRPr sz="2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304" name="Google Shape;2304;g3a295d1a8d5_1_259"/>
          <p:cNvGrpSpPr/>
          <p:nvPr/>
        </p:nvGrpSpPr>
        <p:grpSpPr>
          <a:xfrm>
            <a:off x="2686887" y="1578826"/>
            <a:ext cx="6818226" cy="4461700"/>
            <a:chOff x="2686887" y="1578826"/>
            <a:chExt cx="6818226" cy="4461700"/>
          </a:xfrm>
        </p:grpSpPr>
        <p:pic>
          <p:nvPicPr>
            <p:cNvPr id="2305" name="Google Shape;2305;g3a295d1a8d5_1_2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86887" y="1578826"/>
              <a:ext cx="6818226" cy="4461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6" name="Google Shape;2306;g3a295d1a8d5_1_259"/>
            <p:cNvPicPr preferRelativeResize="0"/>
            <p:nvPr/>
          </p:nvPicPr>
          <p:blipFill rotWithShape="1">
            <a:blip r:embed="rId5">
              <a:alphaModFix/>
            </a:blip>
            <a:srcRect b="6156" l="0" r="0" t="0"/>
            <a:stretch/>
          </p:blipFill>
          <p:spPr>
            <a:xfrm>
              <a:off x="4915575" y="3507576"/>
              <a:ext cx="3614726" cy="155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3a295d1a8d5_1_316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預測</a:t>
            </a:r>
            <a:r>
              <a:rPr lang="zh-TW"/>
              <a:t>方法一-</a:t>
            </a:r>
            <a:r>
              <a:rPr lang="zh-TW"/>
              <a:t>透過程式預測</a:t>
            </a:r>
            <a:endParaRPr/>
          </a:p>
        </p:txBody>
      </p:sp>
      <p:sp>
        <p:nvSpPr>
          <p:cNvPr id="2313" name="Google Shape;2313;g3a295d1a8d5_1_316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314" name="Google Shape;2314;g3a295d1a8d5_1_316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15" name="Google Shape;2315;g3a295d1a8d5_1_316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6" name="Google Shape;2316;g3a295d1a8d5_1_316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 predict.py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https://docs.ultralytics.com/zh/models/yolo12/#python</a:t>
            </a:r>
            <a:endParaRPr sz="2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317" name="Google Shape;2317;g3a295d1a8d5_1_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375" y="2032989"/>
            <a:ext cx="9499241" cy="38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3a295d1a8d5_1_268"/>
          <p:cNvSpPr txBox="1"/>
          <p:nvPr>
            <p:ph type="ctrTitle"/>
          </p:nvPr>
        </p:nvSpPr>
        <p:spPr>
          <a:xfrm>
            <a:off x="73825" y="350025"/>
            <a:ext cx="9633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預測</a:t>
            </a:r>
            <a:r>
              <a:rPr lang="zh-TW"/>
              <a:t>方法二-</a:t>
            </a:r>
            <a:r>
              <a:rPr lang="zh-TW"/>
              <a:t>透過</a:t>
            </a:r>
            <a:r>
              <a:rPr lang="zh-TW"/>
              <a:t> Command-line 預測</a:t>
            </a:r>
            <a:endParaRPr/>
          </a:p>
        </p:txBody>
      </p:sp>
      <p:sp>
        <p:nvSpPr>
          <p:cNvPr id="2324" name="Google Shape;2324;g3a295d1a8d5_1_26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325" name="Google Shape;2325;g3a295d1a8d5_1_26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26" name="Google Shape;2326;g3a295d1a8d5_1_268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7" name="Google Shape;2327;g3a295d1a8d5_1_268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yolo predict model=yolo12n.pt source='./datasets/val/images'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https://docs.ultralytics.com/zh/modes/predict/#cli</a:t>
            </a:r>
            <a:endParaRPr sz="2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328" name="Google Shape;2328;g3a295d1a8d5_1_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588" y="1824286"/>
            <a:ext cx="10645425" cy="3873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71"/>
          <p:cNvSpPr txBox="1"/>
          <p:nvPr>
            <p:ph type="ctrTitle"/>
          </p:nvPr>
        </p:nvSpPr>
        <p:spPr>
          <a:xfrm>
            <a:off x="1722300" y="1443291"/>
            <a:ext cx="8747400" cy="3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 sz="9000"/>
              <a:t>END</a:t>
            </a:r>
            <a:endParaRPr sz="9000"/>
          </a:p>
        </p:txBody>
      </p:sp>
      <p:sp>
        <p:nvSpPr>
          <p:cNvPr id="2335" name="Google Shape;2335;p71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336" name="Google Shape;2336;p7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37" name="Google Shape;2337;p71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87bc095912_1_0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儲存Colab副本</a:t>
            </a:r>
            <a:endParaRPr/>
          </a:p>
        </p:txBody>
      </p:sp>
      <p:sp>
        <p:nvSpPr>
          <p:cNvPr id="786" name="Google Shape;786;g387bc095912_1_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787" name="Google Shape;787;g387bc095912_1_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88" name="Google Shape;788;g387bc095912_1_0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9" name="Google Shape;789;g387bc095912_1_0" title="投影片2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725" y="890845"/>
            <a:ext cx="9024557" cy="507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87bc095912_1_368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下載資料集</a:t>
            </a:r>
            <a:endParaRPr/>
          </a:p>
        </p:txBody>
      </p:sp>
      <p:sp>
        <p:nvSpPr>
          <p:cNvPr id="796" name="Google Shape;796;g387bc095912_1_36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797" name="Google Shape;797;g387bc095912_1_36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98" name="Google Shape;798;g387bc095912_1_368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9" name="Google Shape;799;g387bc095912_1_368" title="投影片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725" y="890845"/>
            <a:ext cx="9024557" cy="507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87bc095912_1_419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上傳資料集至Google Drive</a:t>
            </a:r>
            <a:endParaRPr/>
          </a:p>
        </p:txBody>
      </p:sp>
      <p:sp>
        <p:nvSpPr>
          <p:cNvPr id="806" name="Google Shape;806;g387bc095912_1_41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807" name="Google Shape;807;g387bc095912_1_41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08" name="Google Shape;808;g387bc095912_1_419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9" name="Google Shape;809;g387bc095912_1_419" title="投影片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725" y="890845"/>
            <a:ext cx="9024557" cy="507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87bc095912_1_779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執行訓練Colab</a:t>
            </a:r>
            <a:endParaRPr/>
          </a:p>
        </p:txBody>
      </p:sp>
      <p:sp>
        <p:nvSpPr>
          <p:cNvPr id="816" name="Google Shape;816;g387bc095912_1_77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817" name="Google Shape;817;g387bc095912_1_77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18" name="Google Shape;818;g387bc095912_1_779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" name="Google Shape;819;g387bc095912_1_779" title="投影片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725" y="890845"/>
            <a:ext cx="9024557" cy="507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87bc095912_1_787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下載訓練完權重檔</a:t>
            </a:r>
            <a:endParaRPr/>
          </a:p>
        </p:txBody>
      </p:sp>
      <p:sp>
        <p:nvSpPr>
          <p:cNvPr id="826" name="Google Shape;826;g387bc095912_1_787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827" name="Google Shape;827;g387bc095912_1_78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28" name="Google Shape;828;g387bc095912_1_787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9" name="Google Shape;829;g387bc095912_1_787" title="投影片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725" y="890845"/>
            <a:ext cx="9024557" cy="507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87bc095912_1_795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上傳權重檔至Colab</a:t>
            </a:r>
            <a:endParaRPr/>
          </a:p>
        </p:txBody>
      </p:sp>
      <p:sp>
        <p:nvSpPr>
          <p:cNvPr id="836" name="Google Shape;836;g387bc095912_1_795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837" name="Google Shape;837;g387bc095912_1_795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38" name="Google Shape;838;g387bc095912_1_795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9" name="Google Shape;839;g387bc095912_1_795" title="投影片2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725" y="890845"/>
            <a:ext cx="9024557" cy="507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目錄</a:t>
            </a:r>
            <a:endParaRPr/>
          </a:p>
        </p:txBody>
      </p:sp>
      <p:sp>
        <p:nvSpPr>
          <p:cNvPr id="100" name="Google Shape;100;p2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01" name="Google Shape;101;p2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368825" y="1235750"/>
            <a:ext cx="109329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icrosoft JhengHei"/>
              <a:buAutoNum type="arabicPeriod"/>
            </a:pPr>
            <a:r>
              <a:rPr b="0" i="0" lang="zh-TW" sz="2400" u="none" cap="none" strike="noStrike">
                <a:solidFill>
                  <a:schemeClr val="hlink"/>
                </a:solidFill>
                <a:uFill>
                  <a:noFill/>
                </a:u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資料集說明</a:t>
            </a:r>
            <a:endParaRPr b="0" i="0" sz="24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icrosoft JhengHei"/>
              <a:buAutoNum type="arabicPeriod"/>
            </a:pPr>
            <a:r>
              <a:rPr b="0" i="0" lang="zh-TW" sz="2400" u="none" cap="none" strike="noStrike">
                <a:solidFill>
                  <a:schemeClr val="hlink"/>
                </a:solidFill>
                <a:uFill>
                  <a:noFill/>
                </a:u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繳交檔案</a:t>
            </a:r>
            <a:r>
              <a:rPr b="0" i="0" lang="zh-TW" sz="2400" u="none" cap="none" strike="noStrike">
                <a:solidFill>
                  <a:srgbClr val="FF0000"/>
                </a:solidFill>
                <a:uFill>
                  <a:noFill/>
                </a:uFill>
                <a:latin typeface="Microsoft JhengHei"/>
                <a:ea typeface="Microsoft JhengHei"/>
                <a:cs typeface="Microsoft JhengHei"/>
                <a:sym typeface="Microsoft JhengHe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格式說明</a:t>
            </a:r>
            <a:endParaRPr b="0" i="0" sz="24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icrosoft JhengHei"/>
              <a:buAutoNum type="arabicPeriod"/>
            </a:pPr>
            <a:r>
              <a:rPr b="0" i="0" lang="zh-TW" sz="2400" u="none" cap="none" strike="noStrike">
                <a:solidFill>
                  <a:schemeClr val="hlink"/>
                </a:solidFill>
                <a:uFill>
                  <a:noFill/>
                </a:uFill>
                <a:latin typeface="Microsoft JhengHei"/>
                <a:ea typeface="Microsoft JhengHei"/>
                <a:cs typeface="Microsoft JhengHei"/>
                <a:sym typeface="Microsoft JhengHei"/>
                <a:hlinkClick r:id="rId6"/>
              </a:rPr>
              <a:t>Colab Baseline </a:t>
            </a:r>
            <a:r>
              <a:rPr b="0" i="0" lang="zh-TW" sz="2400" u="none" cap="none" strike="noStrike">
                <a:solidFill>
                  <a:srgbClr val="FF0000"/>
                </a:solidFill>
                <a:uFill>
                  <a:noFill/>
                </a:uFill>
                <a:latin typeface="Microsoft JhengHei"/>
                <a:ea typeface="Microsoft JhengHei"/>
                <a:cs typeface="Microsoft JhengHei"/>
                <a:sym typeface="Microsoft JhengHe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程式說明</a:t>
            </a:r>
            <a:r>
              <a:rPr b="0" i="0" lang="zh-TW" sz="2400" u="none" cap="none" strike="noStrike">
                <a:solidFill>
                  <a:schemeClr val="hlink"/>
                </a:solidFill>
                <a:uFill>
                  <a:noFill/>
                </a:uFill>
                <a:latin typeface="Microsoft JhengHei"/>
                <a:ea typeface="Microsoft JhengHei"/>
                <a:cs typeface="Microsoft JhengHei"/>
                <a:sym typeface="Microsoft JhengHei"/>
                <a:hlinkClick r:id="rId8"/>
              </a:rPr>
              <a:t> (train)</a:t>
            </a:r>
            <a:endParaRPr b="0" i="0" sz="24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icrosoft JhengHei"/>
              <a:buAutoNum type="arabicPeriod"/>
            </a:pPr>
            <a:r>
              <a:rPr b="0" i="0" lang="zh-TW" sz="2400" u="none" cap="none" strike="noStrike">
                <a:solidFill>
                  <a:schemeClr val="hlink"/>
                </a:solidFill>
                <a:uFill>
                  <a:noFill/>
                </a:uFill>
                <a:latin typeface="Microsoft JhengHei"/>
                <a:ea typeface="Microsoft JhengHei"/>
                <a:cs typeface="Microsoft JhengHei"/>
                <a:sym typeface="Microsoft JhengHei"/>
                <a:hlinkClick r:id="rId9"/>
              </a:rPr>
              <a:t>Colab Baseline </a:t>
            </a:r>
            <a:r>
              <a:rPr b="0" i="0" lang="zh-TW" sz="2400" u="none" cap="none" strike="noStrike">
                <a:solidFill>
                  <a:srgbClr val="FF0000"/>
                </a:solidFill>
                <a:uFill>
                  <a:noFill/>
                </a:uFill>
                <a:latin typeface="Microsoft JhengHei"/>
                <a:ea typeface="Microsoft JhengHei"/>
                <a:cs typeface="Microsoft JhengHei"/>
                <a:sym typeface="Microsoft JhengHei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程式</a:t>
            </a:r>
            <a:r>
              <a:rPr b="0" i="0" lang="zh-TW" sz="2400" u="none" cap="none" strike="noStrike">
                <a:solidFill>
                  <a:srgbClr val="FF0000"/>
                </a:solidFill>
                <a:uFill>
                  <a:noFill/>
                </a:uFill>
                <a:latin typeface="Microsoft JhengHei"/>
                <a:ea typeface="Microsoft JhengHei"/>
                <a:cs typeface="Microsoft JhengHei"/>
                <a:sym typeface="Microsoft JhengHei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說明</a:t>
            </a:r>
            <a:r>
              <a:rPr b="0" i="0" lang="zh-TW" sz="2400" u="none" cap="none" strike="noStrike">
                <a:solidFill>
                  <a:schemeClr val="hlink"/>
                </a:solidFill>
                <a:uFill>
                  <a:noFill/>
                </a:uFill>
                <a:latin typeface="Microsoft JhengHei"/>
                <a:ea typeface="Microsoft JhengHei"/>
                <a:cs typeface="Microsoft JhengHei"/>
                <a:sym typeface="Microsoft JhengHei"/>
                <a:hlinkClick r:id="rId12"/>
              </a:rPr>
              <a:t> (predict)</a:t>
            </a:r>
            <a:endParaRPr b="0" i="0" sz="24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400"/>
              <a:buFont typeface="Microsoft JhengHei"/>
              <a:buAutoNum type="arabicPeriod"/>
            </a:pPr>
            <a:r>
              <a:rPr b="0" i="0" lang="zh-TW" sz="2400" u="none" cap="none" strike="noStrike">
                <a:solidFill>
                  <a:schemeClr val="hlink"/>
                </a:solidFill>
                <a:uFill>
                  <a:noFill/>
                </a:uFill>
                <a:latin typeface="Microsoft JhengHei"/>
                <a:ea typeface="Microsoft JhengHei"/>
                <a:cs typeface="Microsoft JhengHei"/>
                <a:sym typeface="Microsoft JhengHei"/>
                <a:hlinkClick r:id="rId13"/>
              </a:rPr>
              <a:t>預測成果上傳至競賽網頁</a:t>
            </a:r>
            <a:endParaRPr b="0" i="0" sz="2400" u="none" cap="none" strike="noStrike">
              <a:solidFill>
                <a:srgbClr val="1155C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87bc095912_1_803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執行推論Colab</a:t>
            </a:r>
            <a:endParaRPr/>
          </a:p>
        </p:txBody>
      </p:sp>
      <p:sp>
        <p:nvSpPr>
          <p:cNvPr id="846" name="Google Shape;846;g387bc095912_1_803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847" name="Google Shape;847;g387bc095912_1_803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48" name="Google Shape;848;g387bc095912_1_803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9" name="Google Shape;849;g387bc095912_1_803" title="投影片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725" y="890845"/>
            <a:ext cx="9024557" cy="507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87bc095912_1_811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下載預測 .txt檔案</a:t>
            </a:r>
            <a:endParaRPr/>
          </a:p>
        </p:txBody>
      </p:sp>
      <p:sp>
        <p:nvSpPr>
          <p:cNvPr id="856" name="Google Shape;856;g387bc095912_1_811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857" name="Google Shape;857;g387bc095912_1_81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58" name="Google Shape;858;g387bc095912_1_811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9" name="Google Shape;859;g387bc095912_1_811" title="投影片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725" y="890845"/>
            <a:ext cx="9024557" cy="507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87bc095912_1_819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繳交預測結果</a:t>
            </a:r>
            <a:endParaRPr/>
          </a:p>
        </p:txBody>
      </p:sp>
      <p:sp>
        <p:nvSpPr>
          <p:cNvPr id="866" name="Google Shape;866;g387bc095912_1_81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867" name="Google Shape;867;g387bc095912_1_81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68" name="Google Shape;868;g387bc095912_1_819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9" name="Google Shape;869;g387bc095912_1_819" title="投影片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725" y="890845"/>
            <a:ext cx="9024557" cy="507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"/>
          <p:cNvSpPr txBox="1"/>
          <p:nvPr>
            <p:ph idx="1" type="body"/>
          </p:nvPr>
        </p:nvSpPr>
        <p:spPr>
          <a:xfrm>
            <a:off x="966811" y="808033"/>
            <a:ext cx="72768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875" name="Google Shape;875;p4"/>
          <p:cNvSpPr txBox="1"/>
          <p:nvPr>
            <p:ph idx="2" type="body"/>
          </p:nvPr>
        </p:nvSpPr>
        <p:spPr>
          <a:xfrm>
            <a:off x="1242282" y="6207371"/>
            <a:ext cx="10370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None/>
            </a:pPr>
            <a:r>
              <a:t/>
            </a:r>
            <a:endParaRPr/>
          </a:p>
        </p:txBody>
      </p:sp>
      <p:sp>
        <p:nvSpPr>
          <p:cNvPr id="876" name="Google Shape;876;p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77" name="Google Shape;877;p4"/>
          <p:cNvSpPr txBox="1"/>
          <p:nvPr>
            <p:ph type="ctrTitle"/>
          </p:nvPr>
        </p:nvSpPr>
        <p:spPr>
          <a:xfrm>
            <a:off x="967109" y="2419102"/>
            <a:ext cx="10191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資料集說明</a:t>
            </a:r>
            <a:endParaRPr/>
          </a:p>
        </p:txBody>
      </p:sp>
      <p:sp>
        <p:nvSpPr>
          <p:cNvPr id="878" name="Google Shape;878;p4"/>
          <p:cNvSpPr/>
          <p:nvPr/>
        </p:nvSpPr>
        <p:spPr>
          <a:xfrm>
            <a:off x="9251725" y="561525"/>
            <a:ext cx="2515200" cy="3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87bc095912_1_918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下載資料集</a:t>
            </a:r>
            <a:endParaRPr/>
          </a:p>
        </p:txBody>
      </p:sp>
      <p:sp>
        <p:nvSpPr>
          <p:cNvPr id="885" name="Google Shape;885;g387bc095912_1_91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886" name="Google Shape;886;g387bc095912_1_91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87" name="Google Shape;887;g387bc095912_1_918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8" name="Google Shape;888;g387bc095912_1_918" title="投影片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725" y="890845"/>
            <a:ext cx="9024557" cy="507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5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895" name="Google Shape;895;p5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96" name="Google Shape;896;p5"/>
          <p:cNvSpPr txBox="1"/>
          <p:nvPr/>
        </p:nvSpPr>
        <p:spPr>
          <a:xfrm>
            <a:off x="368825" y="1235750"/>
            <a:ext cx="10976100" cy="4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Char char="●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報名完成後可至趨勢科技 Tbrain 競賽網站下載資料集。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Char char="●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下載網址 : </a:t>
            </a:r>
            <a:r>
              <a:rPr b="0" i="0" lang="zh-TW" sz="2300" u="sng" cap="none" strike="noStrike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https://tbrain.trendmicro.com.tw/Competitions/Details/42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97" name="Google Shape;89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2501" y="2197835"/>
            <a:ext cx="7023425" cy="37221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8" name="Google Shape;898;p5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>
                <a:solidFill>
                  <a:srgbClr val="FF0000"/>
                </a:solidFill>
              </a:rPr>
              <a:t>下載</a:t>
            </a:r>
            <a:r>
              <a:rPr lang="zh-TW"/>
              <a:t>競賽資料集</a:t>
            </a:r>
            <a:endParaRPr/>
          </a:p>
        </p:txBody>
      </p:sp>
      <p:sp>
        <p:nvSpPr>
          <p:cNvPr id="899" name="Google Shape;899;p5"/>
          <p:cNvSpPr/>
          <p:nvPr/>
        </p:nvSpPr>
        <p:spPr>
          <a:xfrm>
            <a:off x="5214550" y="4030575"/>
            <a:ext cx="1000800" cy="280800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0" name="Google Shape;900;p5"/>
          <p:cNvCxnSpPr/>
          <p:nvPr/>
        </p:nvCxnSpPr>
        <p:spPr>
          <a:xfrm flipH="1">
            <a:off x="3118300" y="4807175"/>
            <a:ext cx="2582400" cy="8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01" name="Google Shape;901;p5"/>
          <p:cNvSpPr txBox="1"/>
          <p:nvPr/>
        </p:nvSpPr>
        <p:spPr>
          <a:xfrm>
            <a:off x="270700" y="4536485"/>
            <a:ext cx="28392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點選可以看到資料集</a:t>
            </a:r>
            <a:endParaRPr b="0" i="0" sz="2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902" name="Google Shape;902;p5"/>
          <p:cNvCxnSpPr/>
          <p:nvPr/>
        </p:nvCxnSpPr>
        <p:spPr>
          <a:xfrm flipH="1">
            <a:off x="5697166" y="4311374"/>
            <a:ext cx="3000" cy="508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訓練集 &amp; 測試集</a:t>
            </a:r>
            <a:endParaRPr/>
          </a:p>
        </p:txBody>
      </p:sp>
      <p:sp>
        <p:nvSpPr>
          <p:cNvPr id="909" name="Google Shape;909;p6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910" name="Google Shape;910;p6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11" name="Google Shape;911;p6"/>
          <p:cNvSpPr txBox="1"/>
          <p:nvPr/>
        </p:nvSpPr>
        <p:spPr>
          <a:xfrm>
            <a:off x="368825" y="1235750"/>
            <a:ext cx="10976100" cy="4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Char char="●"/>
            </a:pPr>
            <a:r>
              <a:rPr b="1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資料集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包含兩部分：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74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Char char="○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Training Dataset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74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Char char="○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Testing Dataset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12" name="Google Shape;91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8750" y="969300"/>
            <a:ext cx="5053175" cy="49812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3" name="Google Shape;913;p6"/>
          <p:cNvSpPr/>
          <p:nvPr/>
        </p:nvSpPr>
        <p:spPr>
          <a:xfrm>
            <a:off x="7388900" y="2806550"/>
            <a:ext cx="3723000" cy="3627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6"/>
          <p:cNvSpPr/>
          <p:nvPr/>
        </p:nvSpPr>
        <p:spPr>
          <a:xfrm>
            <a:off x="7388900" y="2651075"/>
            <a:ext cx="3723000" cy="1554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5" name="Google Shape;915;p6"/>
          <p:cNvCxnSpPr/>
          <p:nvPr/>
        </p:nvCxnSpPr>
        <p:spPr>
          <a:xfrm rot="10800000">
            <a:off x="5529511" y="3587800"/>
            <a:ext cx="2460000" cy="8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16" name="Google Shape;916;p6"/>
          <p:cNvSpPr txBox="1"/>
          <p:nvPr/>
        </p:nvSpPr>
        <p:spPr>
          <a:xfrm>
            <a:off x="3069369" y="2455190"/>
            <a:ext cx="25260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TW" sz="24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Testing Dataset</a:t>
            </a:r>
            <a:endParaRPr b="0" i="0" sz="2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4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7" name="Google Shape;917;p6"/>
          <p:cNvSpPr txBox="1"/>
          <p:nvPr/>
        </p:nvSpPr>
        <p:spPr>
          <a:xfrm>
            <a:off x="3028111" y="3313953"/>
            <a:ext cx="25260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Training Dataset</a:t>
            </a:r>
            <a:endParaRPr b="0" i="0" sz="2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8" name="Google Shape;918;p6"/>
          <p:cNvSpPr txBox="1"/>
          <p:nvPr/>
        </p:nvSpPr>
        <p:spPr>
          <a:xfrm>
            <a:off x="4909000" y="5542750"/>
            <a:ext cx="10245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資料集</a:t>
            </a:r>
            <a:endParaRPr b="0" i="0" sz="2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9" name="Google Shape;919;p6"/>
          <p:cNvSpPr/>
          <p:nvPr/>
        </p:nvSpPr>
        <p:spPr>
          <a:xfrm rot="5400000">
            <a:off x="4770748" y="5632370"/>
            <a:ext cx="171600" cy="164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6"/>
          <p:cNvSpPr/>
          <p:nvPr/>
        </p:nvSpPr>
        <p:spPr>
          <a:xfrm>
            <a:off x="1051647" y="2678329"/>
            <a:ext cx="1845300" cy="787200"/>
          </a:xfrm>
          <a:prstGeom prst="wedgeRoundRectCallout">
            <a:avLst>
              <a:gd fmla="val 68310" name="adj1"/>
              <a:gd fmla="val -44280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TW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本次競賽試題！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1" name="Google Shape;921;p6"/>
          <p:cNvCxnSpPr/>
          <p:nvPr/>
        </p:nvCxnSpPr>
        <p:spPr>
          <a:xfrm flipH="1">
            <a:off x="7976541" y="3158424"/>
            <a:ext cx="300" cy="44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22" name="Google Shape;92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92944">
            <a:off x="275062" y="2694345"/>
            <a:ext cx="743038" cy="755156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6"/>
          <p:cNvSpPr/>
          <p:nvPr/>
        </p:nvSpPr>
        <p:spPr>
          <a:xfrm>
            <a:off x="9975525" y="473800"/>
            <a:ext cx="1681500" cy="42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6"/>
          <p:cNvSpPr/>
          <p:nvPr/>
        </p:nvSpPr>
        <p:spPr>
          <a:xfrm>
            <a:off x="8161800" y="2225200"/>
            <a:ext cx="711600" cy="909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6"/>
          <p:cNvSpPr/>
          <p:nvPr/>
        </p:nvSpPr>
        <p:spPr>
          <a:xfrm>
            <a:off x="9547425" y="2225200"/>
            <a:ext cx="711600" cy="909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6"/>
          <p:cNvSpPr/>
          <p:nvPr/>
        </p:nvSpPr>
        <p:spPr>
          <a:xfrm>
            <a:off x="6240775" y="2627575"/>
            <a:ext cx="711600" cy="30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7" name="Google Shape;927;p6"/>
          <p:cNvCxnSpPr>
            <a:stCxn id="914" idx="1"/>
          </p:cNvCxnSpPr>
          <p:nvPr/>
        </p:nvCxnSpPr>
        <p:spPr>
          <a:xfrm flipH="1">
            <a:off x="5524100" y="2728775"/>
            <a:ext cx="1864800" cy="99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28" name="Google Shape;928;p6"/>
          <p:cNvSpPr/>
          <p:nvPr/>
        </p:nvSpPr>
        <p:spPr>
          <a:xfrm>
            <a:off x="6796625" y="1048800"/>
            <a:ext cx="649200" cy="1554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7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>
                <a:solidFill>
                  <a:srgbClr val="FF0000"/>
                </a:solidFill>
              </a:rPr>
              <a:t>訓練集</a:t>
            </a:r>
            <a:r>
              <a:rPr lang="zh-TW"/>
              <a:t>組成(50筆</a:t>
            </a:r>
            <a:r>
              <a:rPr lang="zh-TW">
                <a:solidFill>
                  <a:srgbClr val="FF0000"/>
                </a:solidFill>
              </a:rPr>
              <a:t>電腦斷層掃描</a:t>
            </a:r>
            <a:r>
              <a:rPr lang="zh-TW"/>
              <a:t>)</a:t>
            </a:r>
            <a:endParaRPr/>
          </a:p>
        </p:txBody>
      </p:sp>
      <p:sp>
        <p:nvSpPr>
          <p:cNvPr id="935" name="Google Shape;935;p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36" name="Google Shape;936;p7"/>
          <p:cNvSpPr txBox="1"/>
          <p:nvPr/>
        </p:nvSpPr>
        <p:spPr>
          <a:xfrm>
            <a:off x="368825" y="1235750"/>
            <a:ext cx="10996500" cy="4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Char char="●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Training Dataset 分成 training</a:t>
            </a:r>
            <a:r>
              <a:rPr b="0" i="0" lang="zh-TW" sz="23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_image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和 training</a:t>
            </a:r>
            <a:r>
              <a:rPr b="0" i="0" lang="zh-TW" sz="23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_label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兩個</a:t>
            </a:r>
            <a:r>
              <a:rPr b="1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檔案夾。</a:t>
            </a:r>
            <a:endParaRPr b="1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Char char="●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各自內含50個</a:t>
            </a:r>
            <a:r>
              <a:rPr b="1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檔案夾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(patient0001 ~ patient0050)。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37" name="Google Shape;937;p7"/>
          <p:cNvPicPr preferRelativeResize="0"/>
          <p:nvPr/>
        </p:nvPicPr>
        <p:blipFill rotWithShape="1">
          <a:blip r:embed="rId3">
            <a:alphaModFix/>
          </a:blip>
          <a:srcRect b="2949" l="882" r="0" t="0"/>
          <a:stretch/>
        </p:blipFill>
        <p:spPr>
          <a:xfrm>
            <a:off x="3485572" y="2218873"/>
            <a:ext cx="8043776" cy="38446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8" name="Google Shape;938;p7"/>
          <p:cNvSpPr txBox="1"/>
          <p:nvPr/>
        </p:nvSpPr>
        <p:spPr>
          <a:xfrm>
            <a:off x="677500" y="5441000"/>
            <a:ext cx="27414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11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training_image 和 training_label 檔案夾</a:t>
            </a:r>
            <a:endParaRPr b="0" i="0" sz="2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9" name="Google Shape;939;p7"/>
          <p:cNvSpPr/>
          <p:nvPr/>
        </p:nvSpPr>
        <p:spPr>
          <a:xfrm rot="5400000">
            <a:off x="565244" y="5546208"/>
            <a:ext cx="171600" cy="164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7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7"/>
          <p:cNvSpPr/>
          <p:nvPr/>
        </p:nvSpPr>
        <p:spPr>
          <a:xfrm>
            <a:off x="8730570" y="3132837"/>
            <a:ext cx="649200" cy="2349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7"/>
          <p:cNvSpPr/>
          <p:nvPr/>
        </p:nvSpPr>
        <p:spPr>
          <a:xfrm>
            <a:off x="4022847" y="3122810"/>
            <a:ext cx="649200" cy="2349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7"/>
          <p:cNvSpPr/>
          <p:nvPr/>
        </p:nvSpPr>
        <p:spPr>
          <a:xfrm>
            <a:off x="4672047" y="3132837"/>
            <a:ext cx="649200" cy="2349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7"/>
          <p:cNvSpPr/>
          <p:nvPr/>
        </p:nvSpPr>
        <p:spPr>
          <a:xfrm>
            <a:off x="8273997" y="3174758"/>
            <a:ext cx="420600" cy="121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8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training_image 為</a:t>
            </a:r>
            <a:r>
              <a:rPr lang="zh-TW">
                <a:solidFill>
                  <a:srgbClr val="FF0000"/>
                </a:solidFill>
              </a:rPr>
              <a:t>電腦斷層掃描</a:t>
            </a:r>
            <a:endParaRPr/>
          </a:p>
        </p:txBody>
      </p:sp>
      <p:sp>
        <p:nvSpPr>
          <p:cNvPr id="951" name="Google Shape;951;p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952" name="Google Shape;952;p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53" name="Google Shape;953;p8"/>
          <p:cNvSpPr txBox="1"/>
          <p:nvPr/>
        </p:nvSpPr>
        <p:spPr>
          <a:xfrm>
            <a:off x="368825" y="1235750"/>
            <a:ext cx="6351000" cy="4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Char char="●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training</a:t>
            </a:r>
            <a:r>
              <a:rPr b="0" i="0" lang="zh-TW" sz="23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_image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檔案夾中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Char char="○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每個 </a:t>
            </a:r>
            <a:r>
              <a:rPr b="1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patient 檔案夾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包含有 250~450 張不等之 PNG 圖檔。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Char char="○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每張 PNG 圖檔尺寸為 512 * 512 pixel。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54" name="Google Shape;95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0038" y="1402075"/>
            <a:ext cx="4670929" cy="45484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5" name="Google Shape;955;p8"/>
          <p:cNvSpPr txBox="1"/>
          <p:nvPr/>
        </p:nvSpPr>
        <p:spPr>
          <a:xfrm>
            <a:off x="3968475" y="5484250"/>
            <a:ext cx="28596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training_image 檔案夾中包含 PNG 圖檔</a:t>
            </a:r>
            <a:endParaRPr b="0" i="0" sz="2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6" name="Google Shape;956;p8"/>
          <p:cNvSpPr/>
          <p:nvPr/>
        </p:nvSpPr>
        <p:spPr>
          <a:xfrm rot="5400000">
            <a:off x="3817423" y="5589458"/>
            <a:ext cx="171600" cy="164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8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9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training_label 為</a:t>
            </a:r>
            <a:r>
              <a:rPr lang="zh-TW">
                <a:solidFill>
                  <a:srgbClr val="FF0000"/>
                </a:solidFill>
              </a:rPr>
              <a:t>標註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64" name="Google Shape;964;p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965" name="Google Shape;965;p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66" name="Google Shape;966;p9"/>
          <p:cNvSpPr txBox="1"/>
          <p:nvPr/>
        </p:nvSpPr>
        <p:spPr>
          <a:xfrm>
            <a:off x="159475" y="1000011"/>
            <a:ext cx="4646400" cy="4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Char char="●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training_label 中每個 patient 檔案夾中，大概包含有 30~80 個對應 training_image 的標註檔(副檔名為 .txt)。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Char char="●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例如 patient0001_0201</a:t>
            </a:r>
            <a:r>
              <a:rPr b="0" i="0" lang="zh-TW" sz="23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.png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對應的標註檔為patient0001_0201</a:t>
            </a:r>
            <a:r>
              <a:rPr b="0" i="0" lang="zh-TW" sz="23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.txt 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0" i="0" sz="23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Char char="●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若某張 PNG 圖檔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沒有對應的</a:t>
            </a:r>
            <a:b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標註檔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，則表示該圖中沒有主動脈瓣，故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無標註檔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7" name="Google Shape;967;p9"/>
          <p:cNvSpPr txBox="1"/>
          <p:nvPr/>
        </p:nvSpPr>
        <p:spPr>
          <a:xfrm>
            <a:off x="6925414" y="5572411"/>
            <a:ext cx="27852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training_label 檔案夾中包含 .txt 標註檔</a:t>
            </a:r>
            <a:endParaRPr b="0" i="0" sz="2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8" name="Google Shape;968;p9"/>
          <p:cNvSpPr/>
          <p:nvPr/>
        </p:nvSpPr>
        <p:spPr>
          <a:xfrm>
            <a:off x="6804955" y="5683593"/>
            <a:ext cx="171600" cy="1581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9" name="Google Shape;96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8025" y="1499417"/>
            <a:ext cx="6899997" cy="39903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70" name="Google Shape;970;p9"/>
          <p:cNvCxnSpPr/>
          <p:nvPr/>
        </p:nvCxnSpPr>
        <p:spPr>
          <a:xfrm flipH="1" rot="10800000">
            <a:off x="6013255" y="2921513"/>
            <a:ext cx="2106600" cy="29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1" name="Google Shape;971;p9"/>
          <p:cNvCxnSpPr/>
          <p:nvPr/>
        </p:nvCxnSpPr>
        <p:spPr>
          <a:xfrm flipH="1" rot="10800000">
            <a:off x="6013255" y="3054659"/>
            <a:ext cx="2106600" cy="29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2" name="Google Shape;972;p9"/>
          <p:cNvCxnSpPr/>
          <p:nvPr/>
        </p:nvCxnSpPr>
        <p:spPr>
          <a:xfrm flipH="1" rot="10800000">
            <a:off x="6013255" y="3187806"/>
            <a:ext cx="2106600" cy="29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3" name="Google Shape;973;p9"/>
          <p:cNvCxnSpPr/>
          <p:nvPr/>
        </p:nvCxnSpPr>
        <p:spPr>
          <a:xfrm flipH="1" rot="10800000">
            <a:off x="6013255" y="3320952"/>
            <a:ext cx="2106600" cy="29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4" name="Google Shape;974;p9"/>
          <p:cNvCxnSpPr/>
          <p:nvPr/>
        </p:nvCxnSpPr>
        <p:spPr>
          <a:xfrm flipH="1" rot="10800000">
            <a:off x="6013255" y="3454098"/>
            <a:ext cx="2106600" cy="29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5" name="Google Shape;975;p9"/>
          <p:cNvCxnSpPr/>
          <p:nvPr/>
        </p:nvCxnSpPr>
        <p:spPr>
          <a:xfrm flipH="1" rot="10800000">
            <a:off x="6013255" y="3587245"/>
            <a:ext cx="2106600" cy="29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6" name="Google Shape;976;p9"/>
          <p:cNvCxnSpPr/>
          <p:nvPr/>
        </p:nvCxnSpPr>
        <p:spPr>
          <a:xfrm flipH="1" rot="10800000">
            <a:off x="6013255" y="3720391"/>
            <a:ext cx="2106600" cy="29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7" name="Google Shape;977;p9"/>
          <p:cNvCxnSpPr/>
          <p:nvPr/>
        </p:nvCxnSpPr>
        <p:spPr>
          <a:xfrm flipH="1" rot="10800000">
            <a:off x="6013255" y="3853538"/>
            <a:ext cx="2106600" cy="29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8" name="Google Shape;978;p9"/>
          <p:cNvCxnSpPr/>
          <p:nvPr/>
        </p:nvCxnSpPr>
        <p:spPr>
          <a:xfrm flipH="1" rot="10800000">
            <a:off x="6013255" y="3986684"/>
            <a:ext cx="2106600" cy="29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9" name="Google Shape;979;p9"/>
          <p:cNvCxnSpPr/>
          <p:nvPr/>
        </p:nvCxnSpPr>
        <p:spPr>
          <a:xfrm flipH="1" rot="10800000">
            <a:off x="6013255" y="4119831"/>
            <a:ext cx="2106600" cy="29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0" name="Google Shape;980;p9"/>
          <p:cNvCxnSpPr/>
          <p:nvPr/>
        </p:nvCxnSpPr>
        <p:spPr>
          <a:xfrm flipH="1" rot="10800000">
            <a:off x="6013255" y="4252977"/>
            <a:ext cx="2106600" cy="29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1" name="Google Shape;981;p9"/>
          <p:cNvCxnSpPr/>
          <p:nvPr/>
        </p:nvCxnSpPr>
        <p:spPr>
          <a:xfrm flipH="1" rot="10800000">
            <a:off x="6013255" y="4386124"/>
            <a:ext cx="2106600" cy="29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2" name="Google Shape;982;p9"/>
          <p:cNvCxnSpPr/>
          <p:nvPr/>
        </p:nvCxnSpPr>
        <p:spPr>
          <a:xfrm flipH="1" rot="10800000">
            <a:off x="6013255" y="4513256"/>
            <a:ext cx="2106600" cy="29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3" name="Google Shape;983;p9"/>
          <p:cNvCxnSpPr/>
          <p:nvPr/>
        </p:nvCxnSpPr>
        <p:spPr>
          <a:xfrm flipH="1" rot="10800000">
            <a:off x="6013255" y="4659365"/>
            <a:ext cx="2106600" cy="29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4" name="Google Shape;984;p9"/>
          <p:cNvCxnSpPr/>
          <p:nvPr/>
        </p:nvCxnSpPr>
        <p:spPr>
          <a:xfrm flipH="1" rot="10800000">
            <a:off x="6013255" y="4779549"/>
            <a:ext cx="2106600" cy="29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5" name="Google Shape;985;p9"/>
          <p:cNvCxnSpPr/>
          <p:nvPr/>
        </p:nvCxnSpPr>
        <p:spPr>
          <a:xfrm flipH="1" rot="10800000">
            <a:off x="6013255" y="4932624"/>
            <a:ext cx="2106600" cy="29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6" name="Google Shape;986;p9"/>
          <p:cNvCxnSpPr/>
          <p:nvPr/>
        </p:nvCxnSpPr>
        <p:spPr>
          <a:xfrm flipH="1" rot="10800000">
            <a:off x="6013255" y="5045841"/>
            <a:ext cx="2106600" cy="29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7" name="Google Shape;987;p9"/>
          <p:cNvCxnSpPr/>
          <p:nvPr/>
        </p:nvCxnSpPr>
        <p:spPr>
          <a:xfrm flipH="1" rot="10800000">
            <a:off x="6013255" y="5175987"/>
            <a:ext cx="2106600" cy="29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88" name="Google Shape;988;p9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8ea51bad12_0_6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10" name="Google Shape;110;g38ea51bad12_0_6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1" name="Google Shape;111;g38ea51bad12_0_6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38ea51bad12_0_6"/>
          <p:cNvSpPr/>
          <p:nvPr/>
        </p:nvSpPr>
        <p:spPr>
          <a:xfrm>
            <a:off x="2533536" y="2422576"/>
            <a:ext cx="2591400" cy="801000"/>
          </a:xfrm>
          <a:prstGeom prst="curvedDownArrow">
            <a:avLst>
              <a:gd fmla="val 13018" name="adj1"/>
              <a:gd fmla="val 87130" name="adj2"/>
              <a:gd fmla="val 25000" name="adj3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3" name="Google Shape;113;g38ea51bad12_0_6"/>
          <p:cNvGrpSpPr/>
          <p:nvPr/>
        </p:nvGrpSpPr>
        <p:grpSpPr>
          <a:xfrm>
            <a:off x="514908" y="2802797"/>
            <a:ext cx="2290938" cy="2192112"/>
            <a:chOff x="9689265" y="2157163"/>
            <a:chExt cx="1811161" cy="1872000"/>
          </a:xfrm>
        </p:grpSpPr>
        <p:pic>
          <p:nvPicPr>
            <p:cNvPr descr="ウェブサイトのイラスト" id="114" name="Google Shape;114;g38ea51bad12_0_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89265" y="2157163"/>
              <a:ext cx="1811161" cy="18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g38ea51bad12_0_6"/>
            <p:cNvSpPr txBox="1"/>
            <p:nvPr/>
          </p:nvSpPr>
          <p:spPr>
            <a:xfrm>
              <a:off x="10124618" y="2396536"/>
              <a:ext cx="1141800" cy="315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54813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競賽網站</a:t>
              </a:r>
              <a:endParaRPr/>
            </a:p>
          </p:txBody>
        </p:sp>
      </p:grpSp>
      <p:grpSp>
        <p:nvGrpSpPr>
          <p:cNvPr id="116" name="Google Shape;116;g38ea51bad12_0_6"/>
          <p:cNvGrpSpPr/>
          <p:nvPr/>
        </p:nvGrpSpPr>
        <p:grpSpPr>
          <a:xfrm>
            <a:off x="2815375" y="1863111"/>
            <a:ext cx="2020500" cy="843685"/>
            <a:chOff x="5033446" y="1988867"/>
            <a:chExt cx="2020500" cy="843685"/>
          </a:xfrm>
        </p:grpSpPr>
        <p:sp>
          <p:nvSpPr>
            <p:cNvPr id="117" name="Google Shape;117;g38ea51bad12_0_6"/>
            <p:cNvSpPr txBox="1"/>
            <p:nvPr/>
          </p:nvSpPr>
          <p:spPr>
            <a:xfrm>
              <a:off x="5213446" y="2186052"/>
              <a:ext cx="1840500" cy="646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在google drive中</a:t>
              </a:r>
              <a:b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儲存Colab baseline副本</a:t>
              </a:r>
              <a:endParaRPr b="1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</a:t>
              </a:r>
              <a:r>
                <a:rPr b="1" i="0" lang="zh-TW" sz="12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r>
                <a:rPr b="1" i="0" lang="zh-TW" sz="12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及推論</a:t>
              </a: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b="1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" name="Google Shape;118;g38ea51bad12_0_6"/>
            <p:cNvSpPr/>
            <p:nvPr/>
          </p:nvSpPr>
          <p:spPr>
            <a:xfrm>
              <a:off x="5033446" y="1988867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19" name="Google Shape;119;g38ea51bad12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52031" y="2933434"/>
            <a:ext cx="2325070" cy="1598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g38ea51bad12_0_6"/>
          <p:cNvGrpSpPr/>
          <p:nvPr/>
        </p:nvGrpSpPr>
        <p:grpSpPr>
          <a:xfrm>
            <a:off x="5256890" y="3090524"/>
            <a:ext cx="836800" cy="808296"/>
            <a:chOff x="4822475" y="2435080"/>
            <a:chExt cx="836800" cy="808296"/>
          </a:xfrm>
        </p:grpSpPr>
        <p:sp>
          <p:nvSpPr>
            <p:cNvPr id="121" name="Google Shape;121;g38ea51bad12_0_6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endParaRPr/>
            </a:p>
          </p:txBody>
        </p:sp>
        <p:pic>
          <p:nvPicPr>
            <p:cNvPr id="122" name="Google Shape;122;g38ea51bad12_0_6"/>
            <p:cNvPicPr preferRelativeResize="0"/>
            <p:nvPr/>
          </p:nvPicPr>
          <p:blipFill rotWithShape="1">
            <a:blip r:embed="rId5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3" name="Google Shape;123;g38ea51bad12_0_6"/>
          <p:cNvPicPr preferRelativeResize="0"/>
          <p:nvPr/>
        </p:nvPicPr>
        <p:blipFill rotWithShape="1">
          <a:blip r:embed="rId6">
            <a:alphaModFix/>
          </a:blip>
          <a:srcRect b="14326" l="12658" r="13404" t="13533"/>
          <a:stretch/>
        </p:blipFill>
        <p:spPr>
          <a:xfrm>
            <a:off x="7268439" y="3140853"/>
            <a:ext cx="923461" cy="9010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フォルダのイラスト" id="124" name="Google Shape;124;g38ea51bad12_0_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73578" y="3553808"/>
            <a:ext cx="462828" cy="35072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38ea51bad12_0_6"/>
          <p:cNvSpPr txBox="1"/>
          <p:nvPr/>
        </p:nvSpPr>
        <p:spPr>
          <a:xfrm>
            <a:off x="9770522" y="3118561"/>
            <a:ext cx="1441500" cy="3078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參賽者本地電腦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0"/>
          <p:cNvSpPr txBox="1"/>
          <p:nvPr>
            <p:ph type="ctrTitle"/>
          </p:nvPr>
        </p:nvSpPr>
        <p:spPr>
          <a:xfrm>
            <a:off x="482848" y="240850"/>
            <a:ext cx="106569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標註檔 .txt 中的各項數值(正規化座標)</a:t>
            </a:r>
            <a:endParaRPr/>
          </a:p>
        </p:txBody>
      </p:sp>
      <p:sp>
        <p:nvSpPr>
          <p:cNvPr id="995" name="Google Shape;995;p1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996" name="Google Shape;996;p1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97" name="Google Shape;997;p10"/>
          <p:cNvSpPr txBox="1"/>
          <p:nvPr/>
        </p:nvSpPr>
        <p:spPr>
          <a:xfrm>
            <a:off x="368825" y="1235750"/>
            <a:ext cx="10964700" cy="4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Char char="●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標註檔 .txt 採用 </a:t>
            </a:r>
            <a:r>
              <a:rPr b="0" i="0" lang="zh-TW" sz="23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YOLO 模型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訓練格式，檔案內的各數值依序分別為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zh-TW" sz="13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</a:t>
            </a:r>
            <a:r>
              <a:rPr b="0" i="0" lang="zh-TW" sz="1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-空格-</a:t>
            </a:r>
            <a:r>
              <a:rPr b="1" i="0" lang="zh-TW" sz="13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正規化後的預測框 x 座標中點</a:t>
            </a:r>
            <a:r>
              <a:rPr b="0" i="0" lang="zh-TW" sz="1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-空格-</a:t>
            </a:r>
            <a:r>
              <a:rPr b="1" i="0" lang="zh-TW" sz="13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正規化後的預測框 y 座標中點</a:t>
            </a:r>
            <a:r>
              <a:rPr b="0" i="0" lang="zh-TW" sz="1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-空格-</a:t>
            </a:r>
            <a:r>
              <a:rPr b="1" i="0" lang="zh-TW" sz="13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正規化後的預測框寬度</a:t>
            </a:r>
            <a:r>
              <a:rPr b="0" i="0" lang="zh-TW" sz="1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-空格-</a:t>
            </a:r>
            <a:r>
              <a:rPr b="1" i="0" lang="zh-TW" sz="13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正規化後的預測框高度</a:t>
            </a:r>
            <a:endParaRPr b="0" i="0" sz="13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8" name="Google Shape;998;p10"/>
          <p:cNvSpPr txBox="1"/>
          <p:nvPr/>
        </p:nvSpPr>
        <p:spPr>
          <a:xfrm>
            <a:off x="1401725" y="4364150"/>
            <a:ext cx="34710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training_label 檔案夾中 .txt 標註檔內容以及其含意</a:t>
            </a:r>
            <a:endParaRPr b="0" i="0" sz="2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9" name="Google Shape;999;p10"/>
          <p:cNvSpPr/>
          <p:nvPr/>
        </p:nvSpPr>
        <p:spPr>
          <a:xfrm>
            <a:off x="880827" y="4482358"/>
            <a:ext cx="171600" cy="164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10"/>
          <p:cNvSpPr/>
          <p:nvPr/>
        </p:nvSpPr>
        <p:spPr>
          <a:xfrm rot="5400000">
            <a:off x="1085617" y="4482358"/>
            <a:ext cx="171600" cy="164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10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2" name="Google Shape;1002;p10"/>
          <p:cNvPicPr preferRelativeResize="0"/>
          <p:nvPr/>
        </p:nvPicPr>
        <p:blipFill rotWithShape="1">
          <a:blip r:embed="rId3">
            <a:alphaModFix/>
          </a:blip>
          <a:srcRect b="24087" l="0" r="0" t="0"/>
          <a:stretch/>
        </p:blipFill>
        <p:spPr>
          <a:xfrm>
            <a:off x="926200" y="2573127"/>
            <a:ext cx="3653675" cy="796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003" name="Google Shape;1003;p10"/>
          <p:cNvGrpSpPr/>
          <p:nvPr/>
        </p:nvGrpSpPr>
        <p:grpSpPr>
          <a:xfrm>
            <a:off x="980905" y="3247475"/>
            <a:ext cx="2071000" cy="1116675"/>
            <a:chOff x="926195" y="4327475"/>
            <a:chExt cx="2071000" cy="1116675"/>
          </a:xfrm>
        </p:grpSpPr>
        <p:cxnSp>
          <p:nvCxnSpPr>
            <p:cNvPr id="1004" name="Google Shape;1004;p10"/>
            <p:cNvCxnSpPr/>
            <p:nvPr/>
          </p:nvCxnSpPr>
          <p:spPr>
            <a:xfrm rot="10800000">
              <a:off x="1120775" y="4327675"/>
              <a:ext cx="0" cy="552300"/>
            </a:xfrm>
            <a:prstGeom prst="straightConnector1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005" name="Google Shape;1005;p10"/>
            <p:cNvSpPr txBox="1"/>
            <p:nvPr/>
          </p:nvSpPr>
          <p:spPr>
            <a:xfrm>
              <a:off x="926195" y="4814450"/>
              <a:ext cx="19059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zh-TW" sz="1100" u="none" cap="none" strike="noStrik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類別        y 座標中點          高</a:t>
              </a:r>
              <a:endParaRPr b="0" i="0" sz="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006" name="Google Shape;1006;p10"/>
            <p:cNvCxnSpPr/>
            <p:nvPr/>
          </p:nvCxnSpPr>
          <p:spPr>
            <a:xfrm rot="10800000">
              <a:off x="1887000" y="4327675"/>
              <a:ext cx="0" cy="552300"/>
            </a:xfrm>
            <a:prstGeom prst="straightConnector1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07" name="Google Shape;1007;p10"/>
            <p:cNvCxnSpPr/>
            <p:nvPr/>
          </p:nvCxnSpPr>
          <p:spPr>
            <a:xfrm rot="10800000">
              <a:off x="2661700" y="4327675"/>
              <a:ext cx="0" cy="552300"/>
            </a:xfrm>
            <a:prstGeom prst="straightConnector1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008" name="Google Shape;1008;p10"/>
            <p:cNvSpPr txBox="1"/>
            <p:nvPr/>
          </p:nvSpPr>
          <p:spPr>
            <a:xfrm>
              <a:off x="1091295" y="5043050"/>
              <a:ext cx="19059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zh-TW" sz="1100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x</a:t>
              </a:r>
              <a:r>
                <a:rPr b="0" i="0" lang="zh-TW" sz="1100" u="none" cap="none" strike="noStrik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 座標中點          寬</a:t>
              </a:r>
              <a:endParaRPr b="0" i="0" sz="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009" name="Google Shape;1009;p10"/>
            <p:cNvCxnSpPr/>
            <p:nvPr/>
          </p:nvCxnSpPr>
          <p:spPr>
            <a:xfrm flipH="1" rot="10800000">
              <a:off x="1511300" y="4327675"/>
              <a:ext cx="11700" cy="798900"/>
            </a:xfrm>
            <a:prstGeom prst="straightConnector1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10" name="Google Shape;1010;p10"/>
            <p:cNvCxnSpPr/>
            <p:nvPr/>
          </p:nvCxnSpPr>
          <p:spPr>
            <a:xfrm flipH="1" rot="10800000">
              <a:off x="2269075" y="4327475"/>
              <a:ext cx="3300" cy="811800"/>
            </a:xfrm>
            <a:prstGeom prst="straightConnector1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pic>
        <p:nvPicPr>
          <p:cNvPr id="1011" name="Google Shape;101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8913" y="2299950"/>
            <a:ext cx="3825400" cy="38253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2" name="Google Shape;101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41673" y="2217737"/>
            <a:ext cx="3231406" cy="24225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013" name="Google Shape;1013;p10"/>
          <p:cNvGrpSpPr/>
          <p:nvPr/>
        </p:nvGrpSpPr>
        <p:grpSpPr>
          <a:xfrm>
            <a:off x="8603375" y="2218977"/>
            <a:ext cx="2585921" cy="1879963"/>
            <a:chOff x="6761663" y="2357866"/>
            <a:chExt cx="2823674" cy="2052809"/>
          </a:xfrm>
        </p:grpSpPr>
        <p:sp>
          <p:nvSpPr>
            <p:cNvPr id="1014" name="Google Shape;1014;p10"/>
            <p:cNvSpPr txBox="1"/>
            <p:nvPr/>
          </p:nvSpPr>
          <p:spPr>
            <a:xfrm>
              <a:off x="6761663" y="3207872"/>
              <a:ext cx="16506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3725" lIns="83725" spcFirstLastPara="1" rIns="83725" wrap="square" tIns="83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7"/>
                <a:buFont typeface="Arial"/>
                <a:buNone/>
              </a:pPr>
              <a:r>
                <a:rPr b="1" i="0" lang="zh-TW" sz="1407" u="none" cap="none" strike="noStrike">
                  <a:solidFill>
                    <a:schemeClr val="accent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Width = 0.031</a:t>
              </a:r>
              <a:endParaRPr b="1" i="0" sz="583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7"/>
                <a:buFont typeface="Arial"/>
                <a:buNone/>
              </a:pPr>
              <a:r>
                <a:t/>
              </a:r>
              <a:endParaRPr b="0" i="0" sz="457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15" name="Google Shape;1015;p10"/>
            <p:cNvSpPr txBox="1"/>
            <p:nvPr/>
          </p:nvSpPr>
          <p:spPr>
            <a:xfrm rot="-5400000">
              <a:off x="8585137" y="2948566"/>
              <a:ext cx="15909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3725" lIns="83725" spcFirstLastPara="1" rIns="83725" wrap="square" tIns="83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7"/>
                <a:buFont typeface="Arial"/>
                <a:buNone/>
              </a:pPr>
              <a:r>
                <a:rPr b="1" i="0" lang="zh-TW" sz="1407" u="none" cap="none" strike="noStrike">
                  <a:solidFill>
                    <a:schemeClr val="accent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Height = 0.051</a:t>
              </a:r>
              <a:endParaRPr b="1" i="0" sz="583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7"/>
                <a:buFont typeface="Arial"/>
                <a:buNone/>
              </a:pPr>
              <a:r>
                <a:t/>
              </a:r>
              <a:endParaRPr b="0" i="0" sz="457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grpSp>
          <p:nvGrpSpPr>
            <p:cNvPr id="1016" name="Google Shape;1016;p10"/>
            <p:cNvGrpSpPr/>
            <p:nvPr/>
          </p:nvGrpSpPr>
          <p:grpSpPr>
            <a:xfrm>
              <a:off x="8682325" y="2998875"/>
              <a:ext cx="3300" cy="1411800"/>
              <a:chOff x="8682325" y="2998875"/>
              <a:chExt cx="3300" cy="1411800"/>
            </a:xfrm>
          </p:grpSpPr>
          <p:cxnSp>
            <p:nvCxnSpPr>
              <p:cNvPr id="1017" name="Google Shape;1017;p10"/>
              <p:cNvCxnSpPr/>
              <p:nvPr/>
            </p:nvCxnSpPr>
            <p:spPr>
              <a:xfrm rot="10800000">
                <a:off x="8683850" y="2998875"/>
                <a:ext cx="1500" cy="1249200"/>
              </a:xfrm>
              <a:prstGeom prst="straightConnector1">
                <a:avLst/>
              </a:prstGeom>
              <a:noFill/>
              <a:ln cap="flat" cmpd="sng" w="26175">
                <a:solidFill>
                  <a:schemeClr val="accent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018" name="Google Shape;1018;p10"/>
              <p:cNvCxnSpPr/>
              <p:nvPr/>
            </p:nvCxnSpPr>
            <p:spPr>
              <a:xfrm>
                <a:off x="8682325" y="4214475"/>
                <a:ext cx="3300" cy="196200"/>
              </a:xfrm>
              <a:prstGeom prst="straightConnector1">
                <a:avLst/>
              </a:prstGeom>
              <a:noFill/>
              <a:ln cap="flat" cmpd="sng" w="26175">
                <a:solidFill>
                  <a:schemeClr val="accent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grpSp>
          <p:nvGrpSpPr>
            <p:cNvPr id="1019" name="Google Shape;1019;p10"/>
            <p:cNvGrpSpPr/>
            <p:nvPr/>
          </p:nvGrpSpPr>
          <p:grpSpPr>
            <a:xfrm>
              <a:off x="8313025" y="3736050"/>
              <a:ext cx="734100" cy="10825"/>
              <a:chOff x="8313025" y="3736050"/>
              <a:chExt cx="734100" cy="10825"/>
            </a:xfrm>
          </p:grpSpPr>
          <p:cxnSp>
            <p:nvCxnSpPr>
              <p:cNvPr id="1020" name="Google Shape;1020;p10"/>
              <p:cNvCxnSpPr/>
              <p:nvPr/>
            </p:nvCxnSpPr>
            <p:spPr>
              <a:xfrm>
                <a:off x="8475625" y="3739075"/>
                <a:ext cx="571500" cy="7800"/>
              </a:xfrm>
              <a:prstGeom prst="straightConnector1">
                <a:avLst/>
              </a:prstGeom>
              <a:noFill/>
              <a:ln cap="flat" cmpd="sng" w="26175">
                <a:solidFill>
                  <a:schemeClr val="accent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021" name="Google Shape;1021;p10"/>
              <p:cNvCxnSpPr/>
              <p:nvPr/>
            </p:nvCxnSpPr>
            <p:spPr>
              <a:xfrm rot="5400000">
                <a:off x="8409475" y="3639600"/>
                <a:ext cx="3300" cy="196200"/>
              </a:xfrm>
              <a:prstGeom prst="straightConnector1">
                <a:avLst/>
              </a:prstGeom>
              <a:noFill/>
              <a:ln cap="flat" cmpd="sng" w="26175">
                <a:solidFill>
                  <a:schemeClr val="accent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1022" name="Google Shape;1022;p10"/>
          <p:cNvGrpSpPr/>
          <p:nvPr/>
        </p:nvGrpSpPr>
        <p:grpSpPr>
          <a:xfrm>
            <a:off x="10069275" y="3522100"/>
            <a:ext cx="1903800" cy="1192950"/>
            <a:chOff x="8446875" y="3825625"/>
            <a:chExt cx="1903800" cy="1192950"/>
          </a:xfrm>
        </p:grpSpPr>
        <p:sp>
          <p:nvSpPr>
            <p:cNvPr id="1023" name="Google Shape;1023;p10"/>
            <p:cNvSpPr txBox="1"/>
            <p:nvPr/>
          </p:nvSpPr>
          <p:spPr>
            <a:xfrm>
              <a:off x="8446875" y="4617475"/>
              <a:ext cx="19038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zh-TW" sz="1400" u="none" cap="none" strike="noStrike">
                  <a:solidFill>
                    <a:srgbClr val="FFE59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X = 0.416 Y = 0.551</a:t>
              </a:r>
              <a:endParaRPr b="1" i="0" sz="500" u="none" cap="none" strike="noStrike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FFE59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024" name="Google Shape;1024;p10"/>
            <p:cNvCxnSpPr/>
            <p:nvPr/>
          </p:nvCxnSpPr>
          <p:spPr>
            <a:xfrm rot="10800000">
              <a:off x="8753475" y="3825625"/>
              <a:ext cx="551100" cy="842400"/>
            </a:xfrm>
            <a:prstGeom prst="straightConnector1">
              <a:avLst/>
            </a:prstGeom>
            <a:noFill/>
            <a:ln cap="flat" cmpd="sng" w="28575">
              <a:solidFill>
                <a:srgbClr val="FFE5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1"/>
          <p:cNvSpPr txBox="1"/>
          <p:nvPr/>
        </p:nvSpPr>
        <p:spPr>
          <a:xfrm>
            <a:off x="368825" y="1235750"/>
            <a:ext cx="4263300" cy="41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Char char="●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LabelMe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進行標註後會產生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.json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檔。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Char char="●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因為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YOLO 訓練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需要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正規化後的座標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，所以使用 python程式將原始座標轉為正規化座標。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Char char="●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.json 檔 透過 python 程式正規化後會產生 training_label 檔案夾中的標註檔。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1" name="Google Shape;1031;p11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032" name="Google Shape;1032;p1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033" name="Google Shape;103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3556" y="1300889"/>
            <a:ext cx="3176945" cy="450343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4" name="Google Shape;1034;p11"/>
          <p:cNvPicPr preferRelativeResize="0"/>
          <p:nvPr/>
        </p:nvPicPr>
        <p:blipFill rotWithShape="1">
          <a:blip r:embed="rId4">
            <a:alphaModFix/>
          </a:blip>
          <a:srcRect b="6725" l="0" r="0" t="14608"/>
          <a:stretch/>
        </p:blipFill>
        <p:spPr>
          <a:xfrm>
            <a:off x="2734633" y="5077301"/>
            <a:ext cx="1117923" cy="879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5" name="Google Shape;103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3775" y="1371060"/>
            <a:ext cx="3467100" cy="167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6" name="Google Shape;1036;p11"/>
          <p:cNvPicPr preferRelativeResize="0"/>
          <p:nvPr/>
        </p:nvPicPr>
        <p:blipFill rotWithShape="1">
          <a:blip r:embed="rId6">
            <a:alphaModFix/>
          </a:blip>
          <a:srcRect b="24087" l="0" r="0" t="0"/>
          <a:stretch/>
        </p:blipFill>
        <p:spPr>
          <a:xfrm>
            <a:off x="8240375" y="4009827"/>
            <a:ext cx="3653675" cy="796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7" name="Google Shape;1037;p11"/>
          <p:cNvSpPr txBox="1"/>
          <p:nvPr>
            <p:ph type="ctrTitle"/>
          </p:nvPr>
        </p:nvSpPr>
        <p:spPr>
          <a:xfrm>
            <a:off x="482848" y="240850"/>
            <a:ext cx="106569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標註資料產出過程</a:t>
            </a:r>
            <a:endParaRPr/>
          </a:p>
        </p:txBody>
      </p:sp>
      <p:cxnSp>
        <p:nvCxnSpPr>
          <p:cNvPr id="1038" name="Google Shape;1038;p11"/>
          <p:cNvCxnSpPr/>
          <p:nvPr/>
        </p:nvCxnSpPr>
        <p:spPr>
          <a:xfrm flipH="1" rot="10800000">
            <a:off x="3852550" y="5434075"/>
            <a:ext cx="788100" cy="6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39" name="Google Shape;1039;p11"/>
          <p:cNvSpPr txBox="1"/>
          <p:nvPr/>
        </p:nvSpPr>
        <p:spPr>
          <a:xfrm>
            <a:off x="5584225" y="5826600"/>
            <a:ext cx="1792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LabelMe 產生的 .json檔</a:t>
            </a:r>
            <a:endParaRPr b="0" i="0" sz="2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0" name="Google Shape;1040;p11"/>
          <p:cNvSpPr/>
          <p:nvPr/>
        </p:nvSpPr>
        <p:spPr>
          <a:xfrm>
            <a:off x="5477633" y="5911002"/>
            <a:ext cx="171600" cy="164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11"/>
          <p:cNvSpPr txBox="1"/>
          <p:nvPr/>
        </p:nvSpPr>
        <p:spPr>
          <a:xfrm>
            <a:off x="1082514" y="5759625"/>
            <a:ext cx="1720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 LablelMe 進行標註</a:t>
            </a:r>
            <a:endParaRPr b="0" i="0" sz="2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042" name="Google Shape;1042;p11"/>
          <p:cNvCxnSpPr/>
          <p:nvPr/>
        </p:nvCxnSpPr>
        <p:spPr>
          <a:xfrm>
            <a:off x="7960075" y="2216160"/>
            <a:ext cx="360000" cy="9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43" name="Google Shape;1043;p11"/>
          <p:cNvSpPr txBox="1"/>
          <p:nvPr/>
        </p:nvSpPr>
        <p:spPr>
          <a:xfrm>
            <a:off x="8500219" y="3191700"/>
            <a:ext cx="23184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 python 程式轉換 YOLO 格式</a:t>
            </a:r>
            <a:endParaRPr b="0" i="0" sz="2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4" name="Google Shape;1044;p11"/>
          <p:cNvSpPr/>
          <p:nvPr/>
        </p:nvSpPr>
        <p:spPr>
          <a:xfrm>
            <a:off x="8393627" y="3276102"/>
            <a:ext cx="171600" cy="164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5" name="Google Shape;1045;p11"/>
          <p:cNvCxnSpPr/>
          <p:nvPr/>
        </p:nvCxnSpPr>
        <p:spPr>
          <a:xfrm>
            <a:off x="11085947" y="3130525"/>
            <a:ext cx="3900" cy="7962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46" name="Google Shape;1046;p11"/>
          <p:cNvSpPr txBox="1"/>
          <p:nvPr/>
        </p:nvSpPr>
        <p:spPr>
          <a:xfrm>
            <a:off x="8535552" y="4934533"/>
            <a:ext cx="23184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training_label中的標註檔</a:t>
            </a:r>
            <a:endParaRPr b="0" i="0" sz="2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7" name="Google Shape;1047;p11"/>
          <p:cNvSpPr/>
          <p:nvPr/>
        </p:nvSpPr>
        <p:spPr>
          <a:xfrm>
            <a:off x="8428960" y="5018935"/>
            <a:ext cx="171600" cy="164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11"/>
          <p:cNvSpPr/>
          <p:nvPr/>
        </p:nvSpPr>
        <p:spPr>
          <a:xfrm rot="5400000">
            <a:off x="989366" y="5858696"/>
            <a:ext cx="171600" cy="164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2687" y="981900"/>
            <a:ext cx="4640831" cy="4640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5" name="Google Shape;1055;p12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計算</a:t>
            </a:r>
            <a:r>
              <a:rPr lang="zh-TW">
                <a:solidFill>
                  <a:srgbClr val="FF0000"/>
                </a:solidFill>
              </a:rPr>
              <a:t>正規化座標</a:t>
            </a:r>
            <a:r>
              <a:rPr lang="zh-TW"/>
              <a:t>方法 ( 從原始座標 )</a:t>
            </a:r>
            <a:endParaRPr/>
          </a:p>
        </p:txBody>
      </p:sp>
      <p:sp>
        <p:nvSpPr>
          <p:cNvPr id="1056" name="Google Shape;1056;p12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057" name="Google Shape;1057;p12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58" name="Google Shape;1058;p12"/>
          <p:cNvSpPr txBox="1"/>
          <p:nvPr/>
        </p:nvSpPr>
        <p:spPr>
          <a:xfrm>
            <a:off x="368825" y="1105875"/>
            <a:ext cx="8510100" cy="49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Microsoft JhengHei"/>
              <a:buChar char="●"/>
            </a:pP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預測框正規化數值可以透過以下公式計算。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rgbClr val="F4CC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xc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= (( x_min + x_max ) / 2) / width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rgbClr val="B45F0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yc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= (( y_min + y_max ) / 2) / height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rgbClr val="CFE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= ( x_max - x_min ) / width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rgbClr val="134F5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= ( y_max - y_min ) / height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rgbClr val="F4CC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xc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正規化後的預測框x座標中點 </a:t>
            </a:r>
            <a:r>
              <a:rPr b="0" i="0" lang="zh-TW" sz="1700" u="none" cap="none" strike="noStrike">
                <a:solidFill>
                  <a:srgbClr val="CFE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正規化後的預測框寬度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rgbClr val="B45F0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yc</a:t>
            </a:r>
            <a:r>
              <a:rPr b="0" i="0" lang="zh-TW" sz="1700" u="none" cap="none" strike="noStrike">
                <a:solidFill>
                  <a:srgbClr val="E6913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正規化後的預測框y座標中點 </a:t>
            </a:r>
            <a:r>
              <a:rPr b="0" i="0" lang="zh-TW" sz="1700" u="none" cap="none" strike="noStrike">
                <a:solidFill>
                  <a:srgbClr val="134F5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正規化後的預測框高度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rgbClr val="A61C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width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圖片寬度 ( 本競賽使用的圖片寬度皆為 512 )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rgbClr val="F1C23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height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圖片高度 ( 本競賽使用的圖片高度皆為 512 )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Microsoft JhengHei"/>
              <a:buChar char="●"/>
            </a:pP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Example: 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若 </a:t>
            </a:r>
            <a:r>
              <a:rPr b="0" i="0" lang="zh-TW" sz="17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x_min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= </a:t>
            </a:r>
            <a:r>
              <a:rPr b="0" i="0" lang="zh-TW" sz="17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205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0" i="0" lang="zh-TW" sz="1700" u="none" cap="none" strike="noStrike">
                <a:solidFill>
                  <a:srgbClr val="E6913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y_min = 269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0" i="0" lang="zh-TW" sz="1700" u="none" cap="none" strike="noStrik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x_max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= </a:t>
            </a:r>
            <a:r>
              <a:rPr b="0" i="0" lang="zh-TW" sz="1700" u="none" cap="none" strike="noStrik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221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0" i="0" lang="zh-TW" sz="1700" u="none" cap="none" strike="noStrike">
                <a:solidFill>
                  <a:srgbClr val="45818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y_max 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 </a:t>
            </a:r>
            <a:r>
              <a:rPr b="0" i="0" lang="zh-TW" sz="1700" u="none" cap="none" strike="noStrike">
                <a:solidFill>
                  <a:srgbClr val="45818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295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則原始座標為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TW" sz="1700" u="none" cap="none" strike="noStrike">
                <a:solidFill>
                  <a:srgbClr val="F4CC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xc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= (( </a:t>
            </a:r>
            <a:r>
              <a:rPr b="0" i="0" lang="zh-TW" sz="17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205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+ </a:t>
            </a:r>
            <a:r>
              <a:rPr b="0" i="0" lang="zh-TW" sz="1700" u="none" cap="none" strike="noStrik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221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) / 2) / </a:t>
            </a:r>
            <a:r>
              <a:rPr b="0" i="0" lang="zh-TW" sz="1700" u="none" cap="none" strike="noStrike">
                <a:solidFill>
                  <a:srgbClr val="A61C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512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= 0.416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TW" sz="1700" u="none" cap="none" strike="noStrike">
                <a:solidFill>
                  <a:srgbClr val="B45F0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yc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= (( </a:t>
            </a:r>
            <a:r>
              <a:rPr b="0" i="0" lang="zh-TW" sz="1700" u="none" cap="none" strike="noStrike">
                <a:solidFill>
                  <a:srgbClr val="E6913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269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+ </a:t>
            </a:r>
            <a:r>
              <a:rPr b="0" i="0" lang="zh-TW" sz="1700" u="none" cap="none" strike="noStrike">
                <a:solidFill>
                  <a:srgbClr val="45818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295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/ 2) / </a:t>
            </a:r>
            <a:r>
              <a:rPr b="0" i="0" lang="zh-TW" sz="1700" u="none" cap="none" strike="noStrike">
                <a:solidFill>
                  <a:srgbClr val="F1C23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512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= 0.551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TW" sz="1700" u="none" cap="none" strike="noStrike">
                <a:solidFill>
                  <a:srgbClr val="CFE2F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= ( </a:t>
            </a:r>
            <a:r>
              <a:rPr b="0" i="0" lang="zh-TW" sz="1700" u="none" cap="none" strike="noStrik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221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- </a:t>
            </a:r>
            <a:r>
              <a:rPr b="0" i="0" lang="zh-TW" sz="17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205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) / </a:t>
            </a:r>
            <a:r>
              <a:rPr b="0" i="0" lang="zh-TW" sz="1700" u="none" cap="none" strike="noStrike">
                <a:solidFill>
                  <a:srgbClr val="A61C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512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= 0.031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TW" sz="1700" u="none" cap="none" strike="noStrike">
                <a:solidFill>
                  <a:srgbClr val="134F5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= ( </a:t>
            </a:r>
            <a:r>
              <a:rPr b="0" i="0" lang="zh-TW" sz="1700" u="none" cap="none" strike="noStrike">
                <a:solidFill>
                  <a:srgbClr val="45818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295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 </a:t>
            </a:r>
            <a:r>
              <a:rPr b="0" i="0" lang="zh-TW" sz="1700" u="none" cap="none" strike="noStrike">
                <a:solidFill>
                  <a:srgbClr val="E6913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269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) / </a:t>
            </a:r>
            <a:r>
              <a:rPr b="0" i="0" lang="zh-TW" sz="1700" u="none" cap="none" strike="noStrike">
                <a:solidFill>
                  <a:srgbClr val="F1C23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512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= 0.051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59" name="Google Shape;1059;p12"/>
          <p:cNvSpPr txBox="1"/>
          <p:nvPr/>
        </p:nvSpPr>
        <p:spPr>
          <a:xfrm>
            <a:off x="8666150" y="5789550"/>
            <a:ext cx="1382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正規化後的點座標</a:t>
            </a:r>
            <a:endParaRPr b="0" i="0" sz="2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60" name="Google Shape;1060;p12"/>
          <p:cNvSpPr/>
          <p:nvPr/>
        </p:nvSpPr>
        <p:spPr>
          <a:xfrm>
            <a:off x="8525471" y="5893381"/>
            <a:ext cx="171600" cy="164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12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2" name="Google Shape;106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2123" y="957312"/>
            <a:ext cx="3231406" cy="24225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063" name="Google Shape;1063;p12"/>
          <p:cNvGrpSpPr/>
          <p:nvPr/>
        </p:nvGrpSpPr>
        <p:grpSpPr>
          <a:xfrm>
            <a:off x="8372125" y="981902"/>
            <a:ext cx="2419445" cy="2212980"/>
            <a:chOff x="6509152" y="1007052"/>
            <a:chExt cx="2641892" cy="2416445"/>
          </a:xfrm>
        </p:grpSpPr>
        <p:sp>
          <p:nvSpPr>
            <p:cNvPr id="1064" name="Google Shape;1064;p12"/>
            <p:cNvSpPr txBox="1"/>
            <p:nvPr/>
          </p:nvSpPr>
          <p:spPr>
            <a:xfrm>
              <a:off x="6509152" y="3070697"/>
              <a:ext cx="16506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3725" lIns="83725" spcFirstLastPara="1" rIns="83725" wrap="square" tIns="83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7"/>
                <a:buFont typeface="Arial"/>
                <a:buNone/>
              </a:pPr>
              <a:r>
                <a:rPr b="1" i="0" lang="zh-TW" sz="1407" u="none" cap="none" strike="noStrike">
                  <a:solidFill>
                    <a:schemeClr val="accent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Width = 0.031</a:t>
              </a:r>
              <a:endParaRPr b="1" i="0" sz="583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7"/>
                <a:buFont typeface="Arial"/>
                <a:buNone/>
              </a:pPr>
              <a:r>
                <a:t/>
              </a:r>
              <a:endParaRPr b="0" i="0" sz="457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65" name="Google Shape;1065;p12"/>
            <p:cNvSpPr txBox="1"/>
            <p:nvPr/>
          </p:nvSpPr>
          <p:spPr>
            <a:xfrm rot="-5400000">
              <a:off x="8150844" y="1597752"/>
              <a:ext cx="15909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3725" lIns="83725" spcFirstLastPara="1" rIns="83725" wrap="square" tIns="83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7"/>
                <a:buFont typeface="Arial"/>
                <a:buNone/>
              </a:pPr>
              <a:r>
                <a:rPr b="1" i="0" lang="zh-TW" sz="1407" u="none" cap="none" strike="noStrike">
                  <a:solidFill>
                    <a:schemeClr val="accent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Height = 0.051</a:t>
              </a:r>
              <a:endParaRPr b="1" i="0" sz="583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7"/>
                <a:buFont typeface="Arial"/>
                <a:buNone/>
              </a:pPr>
              <a:r>
                <a:t/>
              </a:r>
              <a:endParaRPr b="0" i="0" sz="457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grpSp>
          <p:nvGrpSpPr>
            <p:cNvPr id="1066" name="Google Shape;1066;p12"/>
            <p:cNvGrpSpPr/>
            <p:nvPr/>
          </p:nvGrpSpPr>
          <p:grpSpPr>
            <a:xfrm>
              <a:off x="8275659" y="1678076"/>
              <a:ext cx="3300" cy="1295834"/>
              <a:chOff x="8275659" y="1678076"/>
              <a:chExt cx="3300" cy="1295834"/>
            </a:xfrm>
          </p:grpSpPr>
          <p:cxnSp>
            <p:nvCxnSpPr>
              <p:cNvPr id="1067" name="Google Shape;1067;p12"/>
              <p:cNvCxnSpPr/>
              <p:nvPr/>
            </p:nvCxnSpPr>
            <p:spPr>
              <a:xfrm rot="10800000">
                <a:off x="8277184" y="1678076"/>
                <a:ext cx="1500" cy="1249200"/>
              </a:xfrm>
              <a:prstGeom prst="straightConnector1">
                <a:avLst/>
              </a:prstGeom>
              <a:noFill/>
              <a:ln cap="flat" cmpd="sng" w="26175">
                <a:solidFill>
                  <a:schemeClr val="accent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068" name="Google Shape;1068;p12"/>
              <p:cNvCxnSpPr/>
              <p:nvPr/>
            </p:nvCxnSpPr>
            <p:spPr>
              <a:xfrm>
                <a:off x="8275659" y="2777710"/>
                <a:ext cx="3300" cy="196200"/>
              </a:xfrm>
              <a:prstGeom prst="straightConnector1">
                <a:avLst/>
              </a:prstGeom>
              <a:noFill/>
              <a:ln cap="flat" cmpd="sng" w="26175">
                <a:solidFill>
                  <a:schemeClr val="accent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grpSp>
          <p:nvGrpSpPr>
            <p:cNvPr id="1069" name="Google Shape;1069;p12"/>
            <p:cNvGrpSpPr/>
            <p:nvPr/>
          </p:nvGrpSpPr>
          <p:grpSpPr>
            <a:xfrm>
              <a:off x="7906359" y="2313781"/>
              <a:ext cx="734100" cy="10825"/>
              <a:chOff x="7906359" y="2313781"/>
              <a:chExt cx="734100" cy="10825"/>
            </a:xfrm>
          </p:grpSpPr>
          <p:cxnSp>
            <p:nvCxnSpPr>
              <p:cNvPr id="1070" name="Google Shape;1070;p12"/>
              <p:cNvCxnSpPr/>
              <p:nvPr/>
            </p:nvCxnSpPr>
            <p:spPr>
              <a:xfrm>
                <a:off x="8068959" y="2316806"/>
                <a:ext cx="571500" cy="7800"/>
              </a:xfrm>
              <a:prstGeom prst="straightConnector1">
                <a:avLst/>
              </a:prstGeom>
              <a:noFill/>
              <a:ln cap="flat" cmpd="sng" w="26175">
                <a:solidFill>
                  <a:schemeClr val="accent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071" name="Google Shape;1071;p12"/>
              <p:cNvCxnSpPr/>
              <p:nvPr/>
            </p:nvCxnSpPr>
            <p:spPr>
              <a:xfrm rot="5400000">
                <a:off x="8002809" y="2217331"/>
                <a:ext cx="3300" cy="196200"/>
              </a:xfrm>
              <a:prstGeom prst="straightConnector1">
                <a:avLst/>
              </a:prstGeom>
              <a:noFill/>
              <a:ln cap="flat" cmpd="sng" w="26175">
                <a:solidFill>
                  <a:schemeClr val="accent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1072" name="Google Shape;1072;p12"/>
          <p:cNvGrpSpPr/>
          <p:nvPr/>
        </p:nvGrpSpPr>
        <p:grpSpPr>
          <a:xfrm>
            <a:off x="9708275" y="2186900"/>
            <a:ext cx="1903800" cy="1192950"/>
            <a:chOff x="8446875" y="3825625"/>
            <a:chExt cx="1903800" cy="1192950"/>
          </a:xfrm>
        </p:grpSpPr>
        <p:sp>
          <p:nvSpPr>
            <p:cNvPr id="1073" name="Google Shape;1073;p12"/>
            <p:cNvSpPr txBox="1"/>
            <p:nvPr/>
          </p:nvSpPr>
          <p:spPr>
            <a:xfrm>
              <a:off x="8446875" y="4617475"/>
              <a:ext cx="19038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zh-TW" sz="1400" u="none" cap="none" strike="noStrike">
                  <a:solidFill>
                    <a:srgbClr val="FFE59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X = 0.416 Y = 0.551</a:t>
              </a:r>
              <a:endParaRPr b="1" i="0" sz="500" u="none" cap="none" strike="noStrike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FFE59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074" name="Google Shape;1074;p12"/>
            <p:cNvCxnSpPr/>
            <p:nvPr/>
          </p:nvCxnSpPr>
          <p:spPr>
            <a:xfrm rot="10800000">
              <a:off x="8753475" y="3825625"/>
              <a:ext cx="551100" cy="842400"/>
            </a:xfrm>
            <a:prstGeom prst="straightConnector1">
              <a:avLst/>
            </a:prstGeom>
            <a:noFill/>
            <a:ln cap="flat" cmpd="sng" w="28575">
              <a:solidFill>
                <a:srgbClr val="FFE5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2687" y="981900"/>
            <a:ext cx="4640831" cy="4640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1" name="Google Shape;1081;p13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還原</a:t>
            </a:r>
            <a:r>
              <a:rPr lang="zh-TW">
                <a:solidFill>
                  <a:srgbClr val="FF0000"/>
                </a:solidFill>
              </a:rPr>
              <a:t>原始座標</a:t>
            </a:r>
            <a:r>
              <a:rPr lang="zh-TW"/>
              <a:t>方法 ( 從YOLO格式 )</a:t>
            </a:r>
            <a:endParaRPr/>
          </a:p>
        </p:txBody>
      </p:sp>
      <p:sp>
        <p:nvSpPr>
          <p:cNvPr id="1082" name="Google Shape;1082;p13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083" name="Google Shape;1083;p13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84" name="Google Shape;1084;p13"/>
          <p:cNvSpPr txBox="1"/>
          <p:nvPr/>
        </p:nvSpPr>
        <p:spPr>
          <a:xfrm>
            <a:off x="368825" y="1105875"/>
            <a:ext cx="8510100" cy="49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Microsoft JhengHei"/>
              <a:buChar char="●"/>
            </a:pP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預測框原始座標可以透過以下公式計算。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x_min = round ( ( </a:t>
            </a:r>
            <a:r>
              <a:rPr b="0" i="0" lang="zh-TW" sz="17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xc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- </a:t>
            </a:r>
            <a:r>
              <a:rPr b="0" i="0" lang="zh-TW" sz="1700" u="none" cap="none" strike="noStrik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 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 2 ) * </a:t>
            </a:r>
            <a:r>
              <a:rPr b="0" i="0" lang="zh-TW" sz="1700" u="none" cap="none" strike="noStrike">
                <a:solidFill>
                  <a:srgbClr val="A61C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width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)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x_max = round ( ( </a:t>
            </a:r>
            <a:r>
              <a:rPr b="0" i="0" lang="zh-TW" sz="17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xc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+ </a:t>
            </a:r>
            <a:r>
              <a:rPr b="0" i="0" lang="zh-TW" sz="1700" u="none" cap="none" strike="noStrik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 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 2 ) * </a:t>
            </a:r>
            <a:r>
              <a:rPr b="0" i="0" lang="zh-TW" sz="1700" u="none" cap="none" strike="noStrike">
                <a:solidFill>
                  <a:srgbClr val="A61C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width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)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y_min = round ( ( </a:t>
            </a:r>
            <a:r>
              <a:rPr b="0" i="0" lang="zh-TW" sz="1700" u="none" cap="none" strike="noStrike">
                <a:solidFill>
                  <a:srgbClr val="E6913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yc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- </a:t>
            </a:r>
            <a:r>
              <a:rPr b="0" i="0" lang="zh-TW" sz="1700" u="none" cap="none" strike="noStrike">
                <a:solidFill>
                  <a:srgbClr val="45818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 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 2 ) * </a:t>
            </a:r>
            <a:r>
              <a:rPr b="0" i="0" lang="zh-TW" sz="1700" u="none" cap="none" strike="noStrike">
                <a:solidFill>
                  <a:srgbClr val="F1C23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height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)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y_max = round ( ( </a:t>
            </a:r>
            <a:r>
              <a:rPr b="0" i="0" lang="zh-TW" sz="1700" u="none" cap="none" strike="noStrike">
                <a:solidFill>
                  <a:srgbClr val="E6913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yc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+ </a:t>
            </a:r>
            <a:r>
              <a:rPr b="0" i="0" lang="zh-TW" sz="1700" u="none" cap="none" strike="noStrike">
                <a:solidFill>
                  <a:srgbClr val="45818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 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 2 ) * </a:t>
            </a:r>
            <a:r>
              <a:rPr b="0" i="0" lang="zh-TW" sz="1700" u="none" cap="none" strike="noStrike">
                <a:solidFill>
                  <a:srgbClr val="F1C23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height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) 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xc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正規化後的預測框x座標中點 </a:t>
            </a:r>
            <a:r>
              <a:rPr b="0" i="0" lang="zh-TW" sz="1700" u="none" cap="none" strike="noStrik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正規化後的預測框寬度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rgbClr val="E6913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yc 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正規化後的預測框y座標中點 </a:t>
            </a:r>
            <a:r>
              <a:rPr b="0" i="0" lang="zh-TW" sz="1700" u="none" cap="none" strike="noStrike">
                <a:solidFill>
                  <a:srgbClr val="45818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正規化後的預測框高度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rgbClr val="A61C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width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圖片寬度 ( 本競賽使用的圖片寬度皆為 512 )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rgbClr val="F1C23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height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圖片高度 ( 本競賽使用的圖片高度皆為 512 )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Microsoft JhengHei"/>
              <a:buChar char="●"/>
            </a:pP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Example: 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若 .txt 的後四個數值為 </a:t>
            </a:r>
            <a:r>
              <a:rPr b="0" i="0" lang="zh-TW" sz="17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0.416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0" i="0" lang="zh-TW" sz="1700" u="none" cap="none" strike="noStrike">
                <a:solidFill>
                  <a:srgbClr val="E6913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0.551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0" i="0" lang="zh-TW" sz="1700" u="none" cap="none" strike="noStrik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0.031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0" i="0" lang="zh-TW" sz="1700" u="none" cap="none" strike="noStrike">
                <a:solidFill>
                  <a:srgbClr val="45818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0.051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則原始座標為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x_min = round ( ( </a:t>
            </a:r>
            <a:r>
              <a:rPr b="0" i="0" lang="zh-TW" sz="17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0.416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– </a:t>
            </a:r>
            <a:r>
              <a:rPr b="0" i="0" lang="zh-TW" sz="1700" u="none" cap="none" strike="noStrik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0.031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/ 2 ) * </a:t>
            </a:r>
            <a:r>
              <a:rPr b="0" i="0" lang="zh-TW" sz="1700" u="none" cap="none" strike="noStrike">
                <a:solidFill>
                  <a:srgbClr val="A61C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512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) = 205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x_max = round ( ( </a:t>
            </a:r>
            <a:r>
              <a:rPr b="0" i="0" lang="zh-TW" sz="17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0.416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+ </a:t>
            </a:r>
            <a:r>
              <a:rPr b="0" i="0" lang="zh-TW" sz="1700" u="none" cap="none" strike="noStrik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0.031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/ 2 ) * </a:t>
            </a:r>
            <a:r>
              <a:rPr b="0" i="0" lang="zh-TW" sz="1700" u="none" cap="none" strike="noStrike">
                <a:solidFill>
                  <a:srgbClr val="A61C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512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) = 221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y_min = round ( ( </a:t>
            </a:r>
            <a:r>
              <a:rPr b="0" i="0" lang="zh-TW" sz="1700" u="none" cap="none" strike="noStrike">
                <a:solidFill>
                  <a:srgbClr val="E6913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0.551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– </a:t>
            </a:r>
            <a:r>
              <a:rPr b="0" i="0" lang="zh-TW" sz="1700" u="none" cap="none" strike="noStrike">
                <a:solidFill>
                  <a:srgbClr val="45818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0.051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/ 2 ) * </a:t>
            </a:r>
            <a:r>
              <a:rPr b="0" i="0" lang="zh-TW" sz="1700" u="none" cap="none" strike="noStrike">
                <a:solidFill>
                  <a:srgbClr val="F1C23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512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) = 269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y_max = round ( ( </a:t>
            </a:r>
            <a:r>
              <a:rPr b="0" i="0" lang="zh-TW" sz="1700" u="none" cap="none" strike="noStrike">
                <a:solidFill>
                  <a:srgbClr val="E6913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0.551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+ </a:t>
            </a:r>
            <a:r>
              <a:rPr b="0" i="0" lang="zh-TW" sz="1700" u="none" cap="none" strike="noStrike">
                <a:solidFill>
                  <a:srgbClr val="45818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0.051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/ 2 ) * </a:t>
            </a:r>
            <a:r>
              <a:rPr b="0" i="0" lang="zh-TW" sz="1700" u="none" cap="none" strike="noStrike">
                <a:solidFill>
                  <a:srgbClr val="F1C23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512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) = 295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5" name="Google Shape;1085;p13"/>
          <p:cNvSpPr txBox="1"/>
          <p:nvPr/>
        </p:nvSpPr>
        <p:spPr>
          <a:xfrm>
            <a:off x="8666147" y="5789538"/>
            <a:ext cx="12339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還原後的點座標</a:t>
            </a:r>
            <a:endParaRPr b="0" i="0" sz="2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6" name="Google Shape;1086;p13"/>
          <p:cNvSpPr/>
          <p:nvPr/>
        </p:nvSpPr>
        <p:spPr>
          <a:xfrm>
            <a:off x="8525471" y="5893381"/>
            <a:ext cx="171600" cy="164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13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8" name="Google Shape;10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82441" y="978235"/>
            <a:ext cx="3000151" cy="224918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9" name="Google Shape;1089;p13"/>
          <p:cNvSpPr txBox="1"/>
          <p:nvPr/>
        </p:nvSpPr>
        <p:spPr>
          <a:xfrm>
            <a:off x="7766000" y="1105875"/>
            <a:ext cx="1903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25" lIns="83725" spcFirstLastPara="1" rIns="83725" wrap="square" tIns="83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7"/>
              <a:buFont typeface="Arial"/>
              <a:buNone/>
            </a:pPr>
            <a:r>
              <a:rPr b="1" i="0" lang="zh-TW" sz="1407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 = 205  Y = 269</a:t>
            </a:r>
            <a:endParaRPr b="1" i="0" sz="1407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7"/>
              <a:buFont typeface="Arial"/>
              <a:buNone/>
            </a:pPr>
            <a:r>
              <a:t/>
            </a:r>
            <a:endParaRPr b="1" i="0" sz="1407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7"/>
              <a:buFont typeface="Arial"/>
              <a:buNone/>
            </a:pPr>
            <a:r>
              <a:t/>
            </a:r>
            <a:endParaRPr b="0" i="0" sz="457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0" name="Google Shape;1090;p13"/>
          <p:cNvSpPr txBox="1"/>
          <p:nvPr/>
        </p:nvSpPr>
        <p:spPr>
          <a:xfrm>
            <a:off x="9669800" y="3384988"/>
            <a:ext cx="1903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FFE5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 = 220  Y = 295</a:t>
            </a:r>
            <a:endParaRPr b="1" i="0" sz="500" u="none" cap="none" strike="noStrike">
              <a:solidFill>
                <a:srgbClr val="FFE5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FFE5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091" name="Google Shape;1091;p13"/>
          <p:cNvCxnSpPr>
            <a:stCxn id="1090" idx="0"/>
          </p:cNvCxnSpPr>
          <p:nvPr/>
        </p:nvCxnSpPr>
        <p:spPr>
          <a:xfrm rot="10800000">
            <a:off x="10498400" y="2773888"/>
            <a:ext cx="123300" cy="611100"/>
          </a:xfrm>
          <a:prstGeom prst="straightConnector1">
            <a:avLst/>
          </a:prstGeom>
          <a:noFill/>
          <a:ln cap="flat" cmpd="sng" w="28575">
            <a:solidFill>
              <a:srgbClr val="FFE5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2" name="Google Shape;1092;p13"/>
          <p:cNvCxnSpPr/>
          <p:nvPr/>
        </p:nvCxnSpPr>
        <p:spPr>
          <a:xfrm>
            <a:off x="8717900" y="1404975"/>
            <a:ext cx="870000" cy="154500"/>
          </a:xfrm>
          <a:prstGeom prst="straightConnector1">
            <a:avLst/>
          </a:prstGeom>
          <a:noFill/>
          <a:ln cap="flat" cmpd="sng" w="2617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4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>
                <a:solidFill>
                  <a:srgbClr val="FF0000"/>
                </a:solidFill>
              </a:rPr>
              <a:t>測試集</a:t>
            </a:r>
            <a:r>
              <a:rPr lang="zh-TW"/>
              <a:t>組成(50筆</a:t>
            </a:r>
            <a:r>
              <a:rPr lang="zh-TW">
                <a:solidFill>
                  <a:schemeClr val="accent3"/>
                </a:solidFill>
              </a:rPr>
              <a:t>電腦斷層掃描</a:t>
            </a:r>
            <a:r>
              <a:rPr lang="zh-TW"/>
              <a:t>)</a:t>
            </a:r>
            <a:endParaRPr/>
          </a:p>
        </p:txBody>
      </p:sp>
      <p:sp>
        <p:nvSpPr>
          <p:cNvPr id="1099" name="Google Shape;1099;p14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100" name="Google Shape;1100;p1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01" name="Google Shape;1101;p14"/>
          <p:cNvSpPr txBox="1"/>
          <p:nvPr/>
        </p:nvSpPr>
        <p:spPr>
          <a:xfrm>
            <a:off x="146000" y="1048125"/>
            <a:ext cx="5014800" cy="48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Char char="●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Testing Dataset 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Char char="○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只有testing_image 資料夾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Char char="○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patient0051 ~ patient0100 為測試集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Char char="●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testing</a:t>
            </a:r>
            <a:r>
              <a:rPr b="0" i="0" lang="zh-TW" sz="23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_image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檔案夾中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Char char="○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每個 </a:t>
            </a:r>
            <a:r>
              <a:rPr b="1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patient 檔案夾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包含有 250~450 張不等之 PNG 圖檔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Char char="○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每張 PNG 圖檔尺寸為 512 * 512 pixel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02" name="Google Shape;1102;p14"/>
          <p:cNvSpPr txBox="1"/>
          <p:nvPr/>
        </p:nvSpPr>
        <p:spPr>
          <a:xfrm>
            <a:off x="7639164" y="5566675"/>
            <a:ext cx="17253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testing_image 檔案夾</a:t>
            </a:r>
            <a:endParaRPr b="0" i="0" sz="2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03" name="Google Shape;1103;p14"/>
          <p:cNvPicPr preferRelativeResize="0"/>
          <p:nvPr/>
        </p:nvPicPr>
        <p:blipFill rotWithShape="1">
          <a:blip r:embed="rId3">
            <a:alphaModFix/>
          </a:blip>
          <a:srcRect b="0" l="2922" r="0" t="0"/>
          <a:stretch/>
        </p:blipFill>
        <p:spPr>
          <a:xfrm>
            <a:off x="5165686" y="1913928"/>
            <a:ext cx="6588824" cy="34745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4" name="Google Shape;1104;p14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14"/>
          <p:cNvSpPr/>
          <p:nvPr/>
        </p:nvSpPr>
        <p:spPr>
          <a:xfrm>
            <a:off x="5895850" y="2866875"/>
            <a:ext cx="370500" cy="1029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14"/>
          <p:cNvSpPr/>
          <p:nvPr/>
        </p:nvSpPr>
        <p:spPr>
          <a:xfrm>
            <a:off x="7518298" y="5656792"/>
            <a:ext cx="171600" cy="164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5"/>
          <p:cNvSpPr txBox="1"/>
          <p:nvPr>
            <p:ph idx="1" type="body"/>
          </p:nvPr>
        </p:nvSpPr>
        <p:spPr>
          <a:xfrm>
            <a:off x="966811" y="808033"/>
            <a:ext cx="72768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1112" name="Google Shape;1112;p15"/>
          <p:cNvSpPr txBox="1"/>
          <p:nvPr>
            <p:ph idx="2" type="body"/>
          </p:nvPr>
        </p:nvSpPr>
        <p:spPr>
          <a:xfrm>
            <a:off x="1242282" y="6207371"/>
            <a:ext cx="10370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None/>
            </a:pPr>
            <a:r>
              <a:t/>
            </a:r>
            <a:endParaRPr/>
          </a:p>
        </p:txBody>
      </p:sp>
      <p:sp>
        <p:nvSpPr>
          <p:cNvPr id="1113" name="Google Shape;1113;p15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14" name="Google Shape;1114;p15"/>
          <p:cNvSpPr/>
          <p:nvPr/>
        </p:nvSpPr>
        <p:spPr>
          <a:xfrm>
            <a:off x="9251725" y="561525"/>
            <a:ext cx="2515200" cy="3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15"/>
          <p:cNvSpPr txBox="1"/>
          <p:nvPr>
            <p:ph type="ctrTitle"/>
          </p:nvPr>
        </p:nvSpPr>
        <p:spPr>
          <a:xfrm>
            <a:off x="967109" y="2419102"/>
            <a:ext cx="10191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繳交檔案格式說明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6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繳交合併後的檔案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22" name="Google Shape;1122;p16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123" name="Google Shape;1123;p16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24" name="Google Shape;1124;p16"/>
          <p:cNvSpPr txBox="1"/>
          <p:nvPr/>
        </p:nvSpPr>
        <p:spPr>
          <a:xfrm>
            <a:off x="482850" y="971338"/>
            <a:ext cx="10964700" cy="4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icrosoft JhengHei"/>
              <a:buChar char="●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參賽者只需要繳交</a:t>
            </a:r>
            <a:r>
              <a:rPr b="1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共一份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合併後包含patient0051~patient0100預測結果的.txt (可參考” 繳交範例.txt ”</a:t>
            </a:r>
            <a:r>
              <a:rPr b="0" i="0" lang="zh-TW" sz="1200" u="sng" cap="none" strike="noStrike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https://drive.google.com/file/d/1LNg_jEYqgNvNbH-1aZRFsOZX_4YJd3T0/view?usp=sharing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5" name="Google Shape;1125;p16"/>
          <p:cNvSpPr txBox="1"/>
          <p:nvPr/>
        </p:nvSpPr>
        <p:spPr>
          <a:xfrm>
            <a:off x="5627825" y="5733463"/>
            <a:ext cx="7800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繳交範例</a:t>
            </a:r>
            <a:endParaRPr b="0" i="0" sz="2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6" name="Google Shape;1126;p16"/>
          <p:cNvSpPr/>
          <p:nvPr/>
        </p:nvSpPr>
        <p:spPr>
          <a:xfrm>
            <a:off x="5522566" y="5838680"/>
            <a:ext cx="171600" cy="164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7" name="Google Shape;1127;p16"/>
          <p:cNvPicPr preferRelativeResize="0"/>
          <p:nvPr/>
        </p:nvPicPr>
        <p:blipFill rotWithShape="1">
          <a:blip r:embed="rId4">
            <a:alphaModFix/>
          </a:blip>
          <a:srcRect b="6288" l="0" r="0" t="0"/>
          <a:stretch/>
        </p:blipFill>
        <p:spPr>
          <a:xfrm>
            <a:off x="3115213" y="2051150"/>
            <a:ext cx="5699976" cy="36350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8" name="Google Shape;1128;p16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7"/>
          <p:cNvSpPr txBox="1"/>
          <p:nvPr/>
        </p:nvSpPr>
        <p:spPr>
          <a:xfrm>
            <a:off x="4362100" y="5179725"/>
            <a:ext cx="34179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25" lIns="180025" spcFirstLastPara="1" rIns="180025" wrap="square" tIns="180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5"/>
              <a:buFont typeface="Arial"/>
              <a:buNone/>
            </a:pPr>
            <a:r>
              <a:rPr b="0" i="0" lang="zh-TW" sz="2165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      左上x    右下x</a:t>
            </a:r>
            <a:endParaRPr b="0" i="0" sz="393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4"/>
              <a:buFont typeface="Arial"/>
              <a:buNone/>
            </a:pPr>
            <a:r>
              <a:t/>
            </a:r>
            <a:endParaRPr b="0" i="0" sz="984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5" name="Google Shape;1135;p17"/>
          <p:cNvSpPr txBox="1"/>
          <p:nvPr/>
        </p:nvSpPr>
        <p:spPr>
          <a:xfrm>
            <a:off x="482850" y="976036"/>
            <a:ext cx="109647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icrosoft JhengHei"/>
              <a:buChar char="●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每一行為一個預測框格式如下。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6" name="Google Shape;1136;p17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繳交內容</a:t>
            </a:r>
            <a:r>
              <a:rPr lang="zh-TW">
                <a:solidFill>
                  <a:schemeClr val="accent3"/>
                </a:solidFill>
              </a:rPr>
              <a:t>格式說明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37" name="Google Shape;1137;p17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138" name="Google Shape;1138;p1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39" name="Google Shape;1139;p17"/>
          <p:cNvSpPr txBox="1"/>
          <p:nvPr/>
        </p:nvSpPr>
        <p:spPr>
          <a:xfrm>
            <a:off x="4467363" y="5729051"/>
            <a:ext cx="1497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繳交範例內各項數值</a:t>
            </a:r>
            <a:endParaRPr b="0" i="0" sz="2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40" name="Google Shape;1140;p17"/>
          <p:cNvSpPr/>
          <p:nvPr/>
        </p:nvSpPr>
        <p:spPr>
          <a:xfrm>
            <a:off x="4362104" y="5834269"/>
            <a:ext cx="171600" cy="164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17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17"/>
          <p:cNvSpPr txBox="1"/>
          <p:nvPr/>
        </p:nvSpPr>
        <p:spPr>
          <a:xfrm>
            <a:off x="619075" y="1590575"/>
            <a:ext cx="11223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zh-TW" sz="9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圖片名稱(不包含.png)</a:t>
            </a:r>
            <a:r>
              <a:rPr b="0" i="0" lang="zh-TW" sz="9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-空格-</a:t>
            </a:r>
            <a:r>
              <a:rPr b="1" i="0" lang="zh-TW" sz="9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</a:t>
            </a:r>
            <a:r>
              <a:rPr b="0" i="0" lang="zh-TW" sz="9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-空格-</a:t>
            </a:r>
            <a:r>
              <a:rPr b="1" i="0" lang="zh-TW" sz="9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信心分數(0~1之間的小數)</a:t>
            </a:r>
            <a:r>
              <a:rPr b="0" i="0" lang="zh-TW" sz="9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-空格-</a:t>
            </a:r>
            <a:r>
              <a:rPr b="1" i="0" lang="zh-TW" sz="9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預測框左上角原始 x 座標(整數)</a:t>
            </a:r>
            <a:r>
              <a:rPr b="0" i="0" lang="zh-TW" sz="9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-空格-</a:t>
            </a:r>
            <a:r>
              <a:rPr b="1" i="0" lang="zh-TW" sz="9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預測框左上角原始 y 座標(整數)</a:t>
            </a:r>
            <a:r>
              <a:rPr b="0" i="0" lang="zh-TW" sz="9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-空格-</a:t>
            </a:r>
            <a:r>
              <a:rPr b="1" i="0" lang="zh-TW" sz="9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預測框右下角原始 x 座標(整數)</a:t>
            </a:r>
            <a:r>
              <a:rPr b="0" i="0" lang="zh-TW" sz="9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-空格-</a:t>
            </a:r>
            <a:r>
              <a:rPr b="1" i="0" lang="zh-TW" sz="9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預測框右下角原始 y 座標(整數)</a:t>
            </a:r>
            <a:endParaRPr b="1" i="0" sz="9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43" name="Google Shape;114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3975" y="1996513"/>
            <a:ext cx="4496125" cy="1840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4" name="Google Shape;1144;p17"/>
          <p:cNvSpPr txBox="1"/>
          <p:nvPr/>
        </p:nvSpPr>
        <p:spPr>
          <a:xfrm>
            <a:off x="3054250" y="4589331"/>
            <a:ext cx="52191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25" lIns="180025" spcFirstLastPara="1" rIns="180025" wrap="square" tIns="180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65"/>
              <a:buFont typeface="Arial"/>
              <a:buNone/>
            </a:pPr>
            <a:r>
              <a:rPr b="0" i="0" lang="zh-TW" sz="2065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圖片名稱        </a:t>
            </a:r>
            <a:r>
              <a:rPr b="0" i="0" lang="zh-TW" sz="2365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0" i="0" lang="zh-TW" sz="2065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信心分數 左上y   右下y</a:t>
            </a:r>
            <a:endParaRPr b="0" i="0" sz="293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4"/>
              <a:buFont typeface="Arial"/>
              <a:buNone/>
            </a:pPr>
            <a:r>
              <a:t/>
            </a:r>
            <a:endParaRPr b="0" i="0" sz="984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145" name="Google Shape;1145;p17"/>
          <p:cNvGrpSpPr/>
          <p:nvPr/>
        </p:nvGrpSpPr>
        <p:grpSpPr>
          <a:xfrm>
            <a:off x="3437360" y="3718765"/>
            <a:ext cx="3694501" cy="1598403"/>
            <a:chOff x="926235" y="3718765"/>
            <a:chExt cx="3694501" cy="1598403"/>
          </a:xfrm>
        </p:grpSpPr>
        <p:cxnSp>
          <p:nvCxnSpPr>
            <p:cNvPr id="1146" name="Google Shape;1146;p17"/>
            <p:cNvCxnSpPr/>
            <p:nvPr/>
          </p:nvCxnSpPr>
          <p:spPr>
            <a:xfrm rot="10800000">
              <a:off x="926235" y="3719158"/>
              <a:ext cx="0" cy="1087423"/>
            </a:xfrm>
            <a:prstGeom prst="straightConnector1">
              <a:avLst/>
            </a:prstGeom>
            <a:noFill/>
            <a:ln cap="flat" cmpd="sng" w="56250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47" name="Google Shape;1147;p17"/>
            <p:cNvCxnSpPr/>
            <p:nvPr/>
          </p:nvCxnSpPr>
          <p:spPr>
            <a:xfrm rot="10800000">
              <a:off x="2836322" y="3719158"/>
              <a:ext cx="0" cy="1087423"/>
            </a:xfrm>
            <a:prstGeom prst="straightConnector1">
              <a:avLst/>
            </a:prstGeom>
            <a:noFill/>
            <a:ln cap="flat" cmpd="sng" w="56250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48" name="Google Shape;1148;p17"/>
            <p:cNvCxnSpPr/>
            <p:nvPr/>
          </p:nvCxnSpPr>
          <p:spPr>
            <a:xfrm rot="10800000">
              <a:off x="3834211" y="3719158"/>
              <a:ext cx="0" cy="1087423"/>
            </a:xfrm>
            <a:prstGeom prst="straightConnector1">
              <a:avLst/>
            </a:prstGeom>
            <a:noFill/>
            <a:ln cap="flat" cmpd="sng" w="56250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49" name="Google Shape;1149;p17"/>
            <p:cNvCxnSpPr/>
            <p:nvPr/>
          </p:nvCxnSpPr>
          <p:spPr>
            <a:xfrm flipH="1" rot="10800000">
              <a:off x="2317019" y="3719158"/>
              <a:ext cx="23036" cy="1572954"/>
            </a:xfrm>
            <a:prstGeom prst="straightConnector1">
              <a:avLst/>
            </a:prstGeom>
            <a:noFill/>
            <a:ln cap="flat" cmpd="sng" w="56250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50" name="Google Shape;1150;p17"/>
            <p:cNvCxnSpPr/>
            <p:nvPr/>
          </p:nvCxnSpPr>
          <p:spPr>
            <a:xfrm flipH="1" rot="10800000">
              <a:off x="3431151" y="3718765"/>
              <a:ext cx="6497" cy="1598353"/>
            </a:xfrm>
            <a:prstGeom prst="straightConnector1">
              <a:avLst/>
            </a:prstGeom>
            <a:noFill/>
            <a:ln cap="flat" cmpd="sng" w="56250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51" name="Google Shape;1151;p17"/>
            <p:cNvCxnSpPr/>
            <p:nvPr/>
          </p:nvCxnSpPr>
          <p:spPr>
            <a:xfrm flipH="1" rot="10800000">
              <a:off x="4213295" y="3718768"/>
              <a:ext cx="6600" cy="1598400"/>
            </a:xfrm>
            <a:prstGeom prst="straightConnector1">
              <a:avLst/>
            </a:prstGeom>
            <a:noFill/>
            <a:ln cap="flat" cmpd="sng" w="56250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52" name="Google Shape;1152;p17"/>
            <p:cNvCxnSpPr/>
            <p:nvPr/>
          </p:nvCxnSpPr>
          <p:spPr>
            <a:xfrm rot="10800000">
              <a:off x="4620736" y="3718782"/>
              <a:ext cx="0" cy="1087500"/>
            </a:xfrm>
            <a:prstGeom prst="straightConnector1">
              <a:avLst/>
            </a:prstGeom>
            <a:noFill/>
            <a:ln cap="flat" cmpd="sng" w="56250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8"/>
          <p:cNvSpPr txBox="1"/>
          <p:nvPr>
            <p:ph type="ctrTitle"/>
          </p:nvPr>
        </p:nvSpPr>
        <p:spPr>
          <a:xfrm>
            <a:off x="482850" y="240850"/>
            <a:ext cx="95865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>
                <a:solidFill>
                  <a:schemeClr val="accent3"/>
                </a:solidFill>
              </a:rPr>
              <a:t>信心分數</a:t>
            </a:r>
            <a:r>
              <a:rPr lang="zh-TW"/>
              <a:t>&amp;</a:t>
            </a:r>
            <a:r>
              <a:rPr lang="zh-TW">
                <a:solidFill>
                  <a:schemeClr val="accent3"/>
                </a:solidFill>
              </a:rPr>
              <a:t>沒有預測到</a:t>
            </a:r>
            <a:r>
              <a:rPr lang="zh-TW"/>
              <a:t>主動脈瓣的</a:t>
            </a:r>
            <a:r>
              <a:rPr lang="zh-TW">
                <a:solidFill>
                  <a:schemeClr val="accent3"/>
                </a:solidFill>
              </a:rPr>
              <a:t>圖片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59" name="Google Shape;1159;p1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160" name="Google Shape;1160;p1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61" name="Google Shape;1161;p18"/>
          <p:cNvSpPr txBox="1"/>
          <p:nvPr/>
        </p:nvSpPr>
        <p:spPr>
          <a:xfrm>
            <a:off x="482850" y="995575"/>
            <a:ext cx="10545600" cy="4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icrosoft JhengHei"/>
              <a:buChar char="●"/>
            </a:pP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信心分數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只影響預測框與Ground Truth的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配對順序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icrosoft JhengHei"/>
              <a:buChar char="●"/>
            </a:pP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信心分數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數值高低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不會直接影響AP分數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icrosoft JhengHei"/>
              <a:buChar char="●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若使用模型的預測結果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無信心分數可全部都填0或1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icrosoft JhengHei"/>
              <a:buChar char="●"/>
            </a:pP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沒有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預測到主動脈瓣的圖片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不需要寫入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任何數據在.txt中。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62" name="Google Shape;1162;p18"/>
          <p:cNvSpPr txBox="1"/>
          <p:nvPr/>
        </p:nvSpPr>
        <p:spPr>
          <a:xfrm>
            <a:off x="4821663" y="5746600"/>
            <a:ext cx="1497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63" name="Google Shape;1163;p18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9"/>
          <p:cNvSpPr txBox="1"/>
          <p:nvPr>
            <p:ph idx="1" type="body"/>
          </p:nvPr>
        </p:nvSpPr>
        <p:spPr>
          <a:xfrm>
            <a:off x="966811" y="808033"/>
            <a:ext cx="72768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zh-TW"/>
              <a:t>03</a:t>
            </a:r>
            <a:endParaRPr/>
          </a:p>
        </p:txBody>
      </p:sp>
      <p:sp>
        <p:nvSpPr>
          <p:cNvPr id="1169" name="Google Shape;1169;p19"/>
          <p:cNvSpPr txBox="1"/>
          <p:nvPr>
            <p:ph idx="2" type="body"/>
          </p:nvPr>
        </p:nvSpPr>
        <p:spPr>
          <a:xfrm>
            <a:off x="1242282" y="6207371"/>
            <a:ext cx="10370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None/>
            </a:pPr>
            <a:r>
              <a:t/>
            </a:r>
            <a:endParaRPr/>
          </a:p>
        </p:txBody>
      </p:sp>
      <p:sp>
        <p:nvSpPr>
          <p:cNvPr id="1170" name="Google Shape;1170;p1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71" name="Google Shape;1171;p19"/>
          <p:cNvSpPr/>
          <p:nvPr/>
        </p:nvSpPr>
        <p:spPr>
          <a:xfrm>
            <a:off x="9251725" y="561525"/>
            <a:ext cx="2515200" cy="3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19"/>
          <p:cNvSpPr txBox="1"/>
          <p:nvPr>
            <p:ph type="ctrTitle"/>
          </p:nvPr>
        </p:nvSpPr>
        <p:spPr>
          <a:xfrm>
            <a:off x="967109" y="2419102"/>
            <a:ext cx="10191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Colab Baseline 程式說明 (train)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8ea51bad12_0_87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32" name="Google Shape;132;g38ea51bad12_0_8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3" name="Google Shape;133;g38ea51bad12_0_87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38ea51bad12_0_87"/>
          <p:cNvSpPr/>
          <p:nvPr/>
        </p:nvSpPr>
        <p:spPr>
          <a:xfrm>
            <a:off x="2533536" y="2422576"/>
            <a:ext cx="2591400" cy="801000"/>
          </a:xfrm>
          <a:prstGeom prst="curvedDownArrow">
            <a:avLst>
              <a:gd fmla="val 13018" name="adj1"/>
              <a:gd fmla="val 87130" name="adj2"/>
              <a:gd fmla="val 25000" name="adj3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35" name="Google Shape;135;g38ea51bad12_0_87"/>
          <p:cNvGrpSpPr/>
          <p:nvPr/>
        </p:nvGrpSpPr>
        <p:grpSpPr>
          <a:xfrm>
            <a:off x="2815375" y="1863111"/>
            <a:ext cx="2020500" cy="843685"/>
            <a:chOff x="5033446" y="1988867"/>
            <a:chExt cx="2020500" cy="843685"/>
          </a:xfrm>
        </p:grpSpPr>
        <p:sp>
          <p:nvSpPr>
            <p:cNvPr id="136" name="Google Shape;136;g38ea51bad12_0_87"/>
            <p:cNvSpPr txBox="1"/>
            <p:nvPr/>
          </p:nvSpPr>
          <p:spPr>
            <a:xfrm>
              <a:off x="5213446" y="2186052"/>
              <a:ext cx="1840500" cy="646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在google drive中</a:t>
              </a:r>
              <a:b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儲存Colab baseline副本</a:t>
              </a:r>
              <a:endParaRPr b="1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</a:t>
              </a:r>
              <a:r>
                <a:rPr b="1" i="0" lang="zh-TW" sz="12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及</a:t>
              </a:r>
              <a:r>
                <a:rPr b="1" i="0" lang="zh-TW" sz="12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b="1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" name="Google Shape;137;g38ea51bad12_0_87"/>
            <p:cNvSpPr/>
            <p:nvPr/>
          </p:nvSpPr>
          <p:spPr>
            <a:xfrm>
              <a:off x="5033446" y="1988867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38" name="Google Shape;138;g38ea51bad12_0_87"/>
          <p:cNvGrpSpPr/>
          <p:nvPr/>
        </p:nvGrpSpPr>
        <p:grpSpPr>
          <a:xfrm>
            <a:off x="3311857" y="3087834"/>
            <a:ext cx="836800" cy="808296"/>
            <a:chOff x="4822475" y="2435080"/>
            <a:chExt cx="836800" cy="808296"/>
          </a:xfrm>
        </p:grpSpPr>
        <p:sp>
          <p:nvSpPr>
            <p:cNvPr id="139" name="Google Shape;139;g38ea51bad12_0_87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endParaRPr/>
            </a:p>
          </p:txBody>
        </p:sp>
        <p:pic>
          <p:nvPicPr>
            <p:cNvPr id="140" name="Google Shape;140;g38ea51bad12_0_87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g38ea51bad12_0_87"/>
          <p:cNvGrpSpPr/>
          <p:nvPr/>
        </p:nvGrpSpPr>
        <p:grpSpPr>
          <a:xfrm>
            <a:off x="5256890" y="3090524"/>
            <a:ext cx="836800" cy="808296"/>
            <a:chOff x="4822475" y="2435080"/>
            <a:chExt cx="836800" cy="808296"/>
          </a:xfrm>
        </p:grpSpPr>
        <p:sp>
          <p:nvSpPr>
            <p:cNvPr id="142" name="Google Shape;142;g38ea51bad12_0_87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endParaRPr/>
            </a:p>
          </p:txBody>
        </p:sp>
        <p:pic>
          <p:nvPicPr>
            <p:cNvPr id="143" name="Google Shape;143;g38ea51bad12_0_87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4" name="Google Shape;144;g38ea51bad12_0_87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7268439" y="3140853"/>
            <a:ext cx="923461" cy="901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38ea51bad12_0_87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7268439" y="3140853"/>
            <a:ext cx="923461" cy="901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38ea51bad12_0_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52031" y="2933434"/>
            <a:ext cx="2325070" cy="15989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38ea51bad12_0_87"/>
          <p:cNvSpPr txBox="1"/>
          <p:nvPr/>
        </p:nvSpPr>
        <p:spPr>
          <a:xfrm>
            <a:off x="9770522" y="3118561"/>
            <a:ext cx="1441500" cy="3078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參賽者本地電腦</a:t>
            </a:r>
            <a:endParaRPr/>
          </a:p>
        </p:txBody>
      </p:sp>
      <p:grpSp>
        <p:nvGrpSpPr>
          <p:cNvPr id="148" name="Google Shape;148;g38ea51bad12_0_87"/>
          <p:cNvGrpSpPr/>
          <p:nvPr/>
        </p:nvGrpSpPr>
        <p:grpSpPr>
          <a:xfrm>
            <a:off x="5256890" y="3090524"/>
            <a:ext cx="836800" cy="808296"/>
            <a:chOff x="4822475" y="2435080"/>
            <a:chExt cx="836800" cy="808296"/>
          </a:xfrm>
        </p:grpSpPr>
        <p:sp>
          <p:nvSpPr>
            <p:cNvPr id="149" name="Google Shape;149;g38ea51bad12_0_87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endParaRPr/>
            </a:p>
          </p:txBody>
        </p:sp>
        <p:pic>
          <p:nvPicPr>
            <p:cNvPr id="150" name="Google Shape;150;g38ea51bad12_0_87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" name="Google Shape;151;g38ea51bad12_0_87"/>
          <p:cNvGrpSpPr/>
          <p:nvPr/>
        </p:nvGrpSpPr>
        <p:grpSpPr>
          <a:xfrm>
            <a:off x="3311857" y="3087834"/>
            <a:ext cx="836800" cy="808296"/>
            <a:chOff x="4822475" y="2435080"/>
            <a:chExt cx="836800" cy="808296"/>
          </a:xfrm>
        </p:grpSpPr>
        <p:sp>
          <p:nvSpPr>
            <p:cNvPr id="152" name="Google Shape;152;g38ea51bad12_0_87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endParaRPr/>
            </a:p>
          </p:txBody>
        </p:sp>
        <p:pic>
          <p:nvPicPr>
            <p:cNvPr id="153" name="Google Shape;153;g38ea51bad12_0_87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" name="Google Shape;154;g38ea51bad12_0_87"/>
          <p:cNvGrpSpPr/>
          <p:nvPr/>
        </p:nvGrpSpPr>
        <p:grpSpPr>
          <a:xfrm>
            <a:off x="514908" y="2802797"/>
            <a:ext cx="2290938" cy="2192112"/>
            <a:chOff x="9689265" y="2157163"/>
            <a:chExt cx="1811161" cy="1872000"/>
          </a:xfrm>
        </p:grpSpPr>
        <p:pic>
          <p:nvPicPr>
            <p:cNvPr descr="ウェブサイトのイラスト" id="155" name="Google Shape;155;g38ea51bad12_0_8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689265" y="2157163"/>
              <a:ext cx="1811161" cy="18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g38ea51bad12_0_87"/>
            <p:cNvSpPr txBox="1"/>
            <p:nvPr/>
          </p:nvSpPr>
          <p:spPr>
            <a:xfrm>
              <a:off x="10124618" y="2396536"/>
              <a:ext cx="1141800" cy="315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54813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競賽網站</a:t>
              </a:r>
              <a:endParaRPr/>
            </a:p>
          </p:txBody>
        </p:sp>
      </p:grpSp>
      <p:pic>
        <p:nvPicPr>
          <p:cNvPr descr="フォルダのイラスト" id="157" name="Google Shape;157;g38ea51bad12_0_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73578" y="3553808"/>
            <a:ext cx="462828" cy="350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2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179" name="Google Shape;1179;p2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80" name="Google Shape;118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683775"/>
            <a:ext cx="11677650" cy="16859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1" name="Google Shape;1181;p20"/>
          <p:cNvSpPr txBox="1"/>
          <p:nvPr>
            <p:ph type="ctrTitle"/>
          </p:nvPr>
        </p:nvSpPr>
        <p:spPr>
          <a:xfrm>
            <a:off x="482850" y="240850"/>
            <a:ext cx="95865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zh-TW"/>
              <a:t>打開瀏覽器</a:t>
            </a:r>
            <a:endParaRPr/>
          </a:p>
        </p:txBody>
      </p:sp>
      <p:sp>
        <p:nvSpPr>
          <p:cNvPr id="1182" name="Google Shape;1182;p20"/>
          <p:cNvSpPr txBox="1"/>
          <p:nvPr/>
        </p:nvSpPr>
        <p:spPr>
          <a:xfrm>
            <a:off x="1011650" y="978600"/>
            <a:ext cx="106455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Baseline 會透過瀏覽器打開 Colab 完成模型訓練。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21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開啟 Colab (train)</a:t>
            </a:r>
            <a:endParaRPr/>
          </a:p>
        </p:txBody>
      </p:sp>
      <p:sp>
        <p:nvSpPr>
          <p:cNvPr id="1189" name="Google Shape;1189;p21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190" name="Google Shape;1190;p2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91" name="Google Shape;1191;p21"/>
          <p:cNvSpPr txBox="1"/>
          <p:nvPr/>
        </p:nvSpPr>
        <p:spPr>
          <a:xfrm>
            <a:off x="1011650" y="978600"/>
            <a:ext cx="106455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Colab連結 :</a:t>
            </a:r>
            <a:r>
              <a:rPr b="0" i="0" lang="zh-TW" sz="2300" u="sng" cap="none" strike="noStrike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0" i="0" lang="zh-TW" sz="2300" u="sng" cap="none" strike="noStrike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https://colab.research.google.com/drive/1C_8IiJhsm7_H-fn74a0WhHFUeCxxewna?usp=sharing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92" name="Google Shape;119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7700" y="1906275"/>
            <a:ext cx="7386225" cy="40285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3" name="Google Shape;1193;p21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387bc095912_1_927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儲存Colab副本</a:t>
            </a:r>
            <a:endParaRPr/>
          </a:p>
        </p:txBody>
      </p:sp>
      <p:sp>
        <p:nvSpPr>
          <p:cNvPr id="1200" name="Google Shape;1200;g387bc095912_1_927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201" name="Google Shape;1201;g387bc095912_1_92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02" name="Google Shape;1202;g387bc095912_1_927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3" name="Google Shape;1203;g387bc095912_1_927" title="投影片2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725" y="890845"/>
            <a:ext cx="9024557" cy="507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Google Shape;120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3900" y="1487650"/>
            <a:ext cx="5004199" cy="46295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0" name="Google Shape;1210;p22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>
                <a:solidFill>
                  <a:schemeClr val="accent3"/>
                </a:solidFill>
              </a:rPr>
              <a:t>儲存副本</a:t>
            </a:r>
            <a:r>
              <a:rPr lang="zh-TW"/>
              <a:t>至個人雲端</a:t>
            </a:r>
            <a:endParaRPr/>
          </a:p>
        </p:txBody>
      </p:sp>
      <p:sp>
        <p:nvSpPr>
          <p:cNvPr id="1211" name="Google Shape;1211;p22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212" name="Google Shape;1212;p22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13" name="Google Shape;1213;p22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如果想保留運行過程，請先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登入Google帳號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儲存副本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再開始運行。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14" name="Google Shape;1214;p22"/>
          <p:cNvSpPr txBox="1"/>
          <p:nvPr/>
        </p:nvSpPr>
        <p:spPr>
          <a:xfrm>
            <a:off x="8876096" y="3824466"/>
            <a:ext cx="1800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儲存副本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215" name="Google Shape;1215;p22"/>
          <p:cNvCxnSpPr/>
          <p:nvPr/>
        </p:nvCxnSpPr>
        <p:spPr>
          <a:xfrm rot="10800000">
            <a:off x="5902475" y="4083975"/>
            <a:ext cx="29415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16" name="Google Shape;1216;p22"/>
          <p:cNvSpPr/>
          <p:nvPr/>
        </p:nvSpPr>
        <p:spPr>
          <a:xfrm>
            <a:off x="3969960" y="3955925"/>
            <a:ext cx="1800900" cy="2349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7" name="Google Shape;121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43970" y="1944325"/>
            <a:ext cx="2207504" cy="20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22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23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連線至GPU</a:t>
            </a:r>
            <a:endParaRPr/>
          </a:p>
        </p:txBody>
      </p:sp>
      <p:sp>
        <p:nvSpPr>
          <p:cNvPr id="1225" name="Google Shape;1225;p23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226" name="Google Shape;1226;p23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27" name="Google Shape;1227;p23"/>
          <p:cNvSpPr txBox="1"/>
          <p:nvPr/>
        </p:nvSpPr>
        <p:spPr>
          <a:xfrm>
            <a:off x="810650" y="978600"/>
            <a:ext cx="10369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點選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Colab 右上角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進行連線，連線有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綠色勾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後可以再次點開查看資源是否有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GPU RAM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28" name="Google Shape;1228;p23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9" name="Google Shape;1229;p23"/>
          <p:cNvGrpSpPr/>
          <p:nvPr/>
        </p:nvGrpSpPr>
        <p:grpSpPr>
          <a:xfrm>
            <a:off x="460550" y="1813650"/>
            <a:ext cx="11103800" cy="4241335"/>
            <a:chOff x="460550" y="1813650"/>
            <a:chExt cx="11103800" cy="4241335"/>
          </a:xfrm>
        </p:grpSpPr>
        <p:pic>
          <p:nvPicPr>
            <p:cNvPr id="1230" name="Google Shape;1230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0550" y="1813650"/>
              <a:ext cx="11103799" cy="4241325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31" name="Google Shape;1231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08928" y="2232685"/>
              <a:ext cx="3655422" cy="38223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24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切換連線至GPU</a:t>
            </a:r>
            <a:endParaRPr/>
          </a:p>
        </p:txBody>
      </p:sp>
      <p:sp>
        <p:nvSpPr>
          <p:cNvPr id="1238" name="Google Shape;1238;p24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239" name="Google Shape;1239;p2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40" name="Google Shape;1240;p24"/>
          <p:cNvSpPr txBox="1"/>
          <p:nvPr/>
        </p:nvSpPr>
        <p:spPr>
          <a:xfrm>
            <a:off x="810650" y="978600"/>
            <a:ext cx="10369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如果沒有連線至 GPU 可以點選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右上倒三角形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-&gt;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變更執行階段類型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-&gt; 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選取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T4 GPU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-&gt;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儲存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，切換連線至 GPU 。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41" name="Google Shape;1241;p24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2" name="Google Shape;12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7038" y="1831750"/>
            <a:ext cx="7997925" cy="43019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25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Colab運行情況</a:t>
            </a:r>
            <a:r>
              <a:rPr lang="zh-TW">
                <a:solidFill>
                  <a:schemeClr val="accent3"/>
                </a:solidFill>
              </a:rPr>
              <a:t>(成功)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249" name="Google Shape;1249;p25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250" name="Google Shape;1250;p25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51" name="Google Shape;1251;p25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Colab區塊左方有綠色勾代表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執行完成且成功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52" name="Google Shape;125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7763" y="2072474"/>
            <a:ext cx="7776575" cy="3299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3" name="Google Shape;125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59653" y="717644"/>
            <a:ext cx="1205475" cy="99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25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26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Colab運行情況</a:t>
            </a:r>
            <a:r>
              <a:rPr lang="zh-TW">
                <a:solidFill>
                  <a:schemeClr val="accent3"/>
                </a:solidFill>
              </a:rPr>
              <a:t>(執行中)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261" name="Google Shape;1261;p26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262" name="Google Shape;1262;p26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63" name="Google Shape;1263;p26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區塊左方有圈在轉代表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執行中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64" name="Google Shape;126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852" y="1970800"/>
            <a:ext cx="7572300" cy="36593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5" name="Google Shape;126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1275" y="954488"/>
            <a:ext cx="1882648" cy="98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26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27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Colab運行情況</a:t>
            </a:r>
            <a:r>
              <a:rPr lang="zh-TW">
                <a:solidFill>
                  <a:schemeClr val="accent3"/>
                </a:solidFill>
              </a:rPr>
              <a:t>(運行錯誤)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273" name="Google Shape;1273;p27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274" name="Google Shape;1274;p2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75" name="Google Shape;1275;p27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區塊左方有紅色驚嘆號代表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運行錯誤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76" name="Google Shape;127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7125" y="2072475"/>
            <a:ext cx="5557750" cy="3166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277" name="Google Shape;1277;p27"/>
          <p:cNvGrpSpPr/>
          <p:nvPr/>
        </p:nvGrpSpPr>
        <p:grpSpPr>
          <a:xfrm>
            <a:off x="5907885" y="947960"/>
            <a:ext cx="765858" cy="765858"/>
            <a:chOff x="5893288" y="430500"/>
            <a:chExt cx="1587600" cy="1587600"/>
          </a:xfrm>
        </p:grpSpPr>
        <p:pic>
          <p:nvPicPr>
            <p:cNvPr id="1278" name="Google Shape;1278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01388" y="677601"/>
              <a:ext cx="771425" cy="109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9" name="Google Shape;1279;p27"/>
            <p:cNvSpPr/>
            <p:nvPr/>
          </p:nvSpPr>
          <p:spPr>
            <a:xfrm>
              <a:off x="5893288" y="430500"/>
              <a:ext cx="1587600" cy="1587600"/>
            </a:xfrm>
            <a:prstGeom prst="ellipse">
              <a:avLst/>
            </a:prstGeom>
            <a:noFill/>
            <a:ln cap="flat" cmpd="sng" w="367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100" lIns="44100" spcFirstLastPara="1" rIns="44100" wrap="square" tIns="44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5"/>
                <a:buFont typeface="Arial"/>
                <a:buNone/>
              </a:pPr>
              <a:r>
                <a:t/>
              </a:r>
              <a:endParaRPr b="0" i="0" sz="6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0" name="Google Shape;1280;p27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28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設置環境</a:t>
            </a:r>
            <a:endParaRPr/>
          </a:p>
        </p:txBody>
      </p:sp>
      <p:sp>
        <p:nvSpPr>
          <p:cNvPr id="1287" name="Google Shape;1287;p2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288" name="Google Shape;1288;p2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89" name="Google Shape;1289;p28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確保不會出現編碼錯誤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下載YOLOv12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套件。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90" name="Google Shape;129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6099" y="1441091"/>
            <a:ext cx="5379801" cy="46762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1" name="Google Shape;129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8013" y="4177350"/>
            <a:ext cx="698087" cy="5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8013" y="5192363"/>
            <a:ext cx="698087" cy="5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2150" y="1697524"/>
            <a:ext cx="83500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28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ea51bad12_0_15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64" name="Google Shape;164;g38ea51bad12_0_15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5" name="Google Shape;165;g38ea51bad12_0_15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38ea51bad12_0_15"/>
          <p:cNvSpPr/>
          <p:nvPr/>
        </p:nvSpPr>
        <p:spPr>
          <a:xfrm>
            <a:off x="2533536" y="1309901"/>
            <a:ext cx="2591400" cy="801000"/>
          </a:xfrm>
          <a:prstGeom prst="curvedDownArrow">
            <a:avLst>
              <a:gd fmla="val 13018" name="adj1"/>
              <a:gd fmla="val 87130" name="adj2"/>
              <a:gd fmla="val 25000" name="adj3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67" name="Google Shape;167;g38ea51bad12_0_15"/>
          <p:cNvGrpSpPr/>
          <p:nvPr/>
        </p:nvGrpSpPr>
        <p:grpSpPr>
          <a:xfrm>
            <a:off x="2815375" y="750436"/>
            <a:ext cx="2020500" cy="843685"/>
            <a:chOff x="5033446" y="1988867"/>
            <a:chExt cx="2020500" cy="843685"/>
          </a:xfrm>
        </p:grpSpPr>
        <p:sp>
          <p:nvSpPr>
            <p:cNvPr id="168" name="Google Shape;168;g38ea51bad12_0_15"/>
            <p:cNvSpPr txBox="1"/>
            <p:nvPr/>
          </p:nvSpPr>
          <p:spPr>
            <a:xfrm>
              <a:off x="5213446" y="2186052"/>
              <a:ext cx="1840500" cy="646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在google drive中</a:t>
              </a:r>
              <a:b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儲存Colab baseline副本</a:t>
              </a:r>
              <a:endParaRPr b="1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</a:t>
              </a:r>
              <a:r>
                <a:rPr b="1" i="0" lang="zh-TW" sz="12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及</a:t>
              </a:r>
              <a:r>
                <a:rPr b="1" i="0" lang="zh-TW" sz="12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b="1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9" name="Google Shape;169;g38ea51bad12_0_15"/>
            <p:cNvSpPr/>
            <p:nvPr/>
          </p:nvSpPr>
          <p:spPr>
            <a:xfrm>
              <a:off x="5033446" y="1988867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70" name="Google Shape;170;g38ea51bad12_0_15"/>
          <p:cNvGrpSpPr/>
          <p:nvPr/>
        </p:nvGrpSpPr>
        <p:grpSpPr>
          <a:xfrm>
            <a:off x="3311857" y="1975159"/>
            <a:ext cx="836800" cy="808296"/>
            <a:chOff x="4822475" y="2435080"/>
            <a:chExt cx="836800" cy="808296"/>
          </a:xfrm>
        </p:grpSpPr>
        <p:sp>
          <p:nvSpPr>
            <p:cNvPr id="171" name="Google Shape;171;g38ea51bad12_0_15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endParaRPr/>
            </a:p>
          </p:txBody>
        </p:sp>
        <p:pic>
          <p:nvPicPr>
            <p:cNvPr id="172" name="Google Shape;172;g38ea51bad12_0_15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3" name="Google Shape;173;g38ea51bad12_0_15"/>
          <p:cNvGrpSpPr/>
          <p:nvPr/>
        </p:nvGrpSpPr>
        <p:grpSpPr>
          <a:xfrm>
            <a:off x="5256890" y="1977849"/>
            <a:ext cx="836800" cy="808296"/>
            <a:chOff x="4822475" y="2435080"/>
            <a:chExt cx="836800" cy="808296"/>
          </a:xfrm>
        </p:grpSpPr>
        <p:sp>
          <p:nvSpPr>
            <p:cNvPr id="174" name="Google Shape;174;g38ea51bad12_0_15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endParaRPr/>
            </a:p>
          </p:txBody>
        </p:sp>
        <p:pic>
          <p:nvPicPr>
            <p:cNvPr id="175" name="Google Shape;175;g38ea51bad12_0_15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" name="Google Shape;176;g38ea51bad12_0_15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7268439" y="2028178"/>
            <a:ext cx="923461" cy="90101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38ea51bad12_0_15"/>
          <p:cNvSpPr/>
          <p:nvPr/>
        </p:nvSpPr>
        <p:spPr>
          <a:xfrm flipH="1" rot="10800000">
            <a:off x="1184047" y="3656395"/>
            <a:ext cx="9718800" cy="21171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78" name="Google Shape;178;g38ea51bad12_0_15"/>
          <p:cNvGrpSpPr/>
          <p:nvPr/>
        </p:nvGrpSpPr>
        <p:grpSpPr>
          <a:xfrm>
            <a:off x="3303329" y="5139854"/>
            <a:ext cx="5302133" cy="565432"/>
            <a:chOff x="3410133" y="376877"/>
            <a:chExt cx="5178876" cy="561948"/>
          </a:xfrm>
        </p:grpSpPr>
        <p:sp>
          <p:nvSpPr>
            <p:cNvPr id="179" name="Google Shape;179;g38ea51bad12_0_15"/>
            <p:cNvSpPr txBox="1"/>
            <p:nvPr/>
          </p:nvSpPr>
          <p:spPr>
            <a:xfrm>
              <a:off x="3603009" y="571625"/>
              <a:ext cx="4986000" cy="367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下載</a:t>
              </a:r>
              <a:r>
                <a:rPr b="1" i="0" lang="zh-TW" sz="18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資料集</a:t>
              </a: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(Training Dataset、Testing Dataset)</a:t>
              </a:r>
              <a:endPara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0" name="Google Shape;180;g38ea51bad12_0_15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81" name="Google Shape;181;g38ea51bad12_0_15"/>
          <p:cNvSpPr/>
          <p:nvPr/>
        </p:nvSpPr>
        <p:spPr>
          <a:xfrm flipH="1" rot="10800000">
            <a:off x="1184047" y="3656395"/>
            <a:ext cx="9718800" cy="21171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82" name="Google Shape;182;g38ea51bad12_0_15"/>
          <p:cNvGrpSpPr/>
          <p:nvPr/>
        </p:nvGrpSpPr>
        <p:grpSpPr>
          <a:xfrm>
            <a:off x="3303329" y="5139854"/>
            <a:ext cx="5302133" cy="565432"/>
            <a:chOff x="3410133" y="376877"/>
            <a:chExt cx="5178876" cy="561948"/>
          </a:xfrm>
        </p:grpSpPr>
        <p:sp>
          <p:nvSpPr>
            <p:cNvPr id="183" name="Google Shape;183;g38ea51bad12_0_15"/>
            <p:cNvSpPr txBox="1"/>
            <p:nvPr/>
          </p:nvSpPr>
          <p:spPr>
            <a:xfrm>
              <a:off x="3603009" y="571625"/>
              <a:ext cx="4986000" cy="367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下載</a:t>
              </a:r>
              <a:r>
                <a:rPr b="1" i="0" lang="zh-TW" sz="18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資料集</a:t>
              </a: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(Training Dataset、Testing Dataset)</a:t>
              </a:r>
              <a:endPara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4" name="Google Shape;184;g38ea51bad12_0_15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85" name="Google Shape;185;g38ea51bad12_0_15"/>
          <p:cNvGrpSpPr/>
          <p:nvPr/>
        </p:nvGrpSpPr>
        <p:grpSpPr>
          <a:xfrm rot="244078">
            <a:off x="8888036" y="4849293"/>
            <a:ext cx="1202206" cy="1217163"/>
            <a:chOff x="2745110" y="2183535"/>
            <a:chExt cx="3466833" cy="3509965"/>
          </a:xfrm>
        </p:grpSpPr>
        <p:pic>
          <p:nvPicPr>
            <p:cNvPr descr="答案用紙のイラスト（白紙・斜め）" id="186" name="Google Shape;186;g38ea51bad12_0_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4" y="2509764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187" name="Google Shape;187;g38ea51bad12_0_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9" y="2485457"/>
              <a:ext cx="2846836" cy="2906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188" name="Google Shape;188;g38ea51bad12_0_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開いた本のイラスト | かわいいフリー素材集 いらすとや" id="189" name="Google Shape;189;g38ea51bad12_0_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94">
            <a:off x="2209229" y="4982880"/>
            <a:ext cx="1012793" cy="91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8ea51bad12_0_15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7268439" y="2028178"/>
            <a:ext cx="923461" cy="901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38ea51bad12_0_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52031" y="1820759"/>
            <a:ext cx="2325070" cy="1598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38ea51bad12_0_15"/>
          <p:cNvSpPr txBox="1"/>
          <p:nvPr/>
        </p:nvSpPr>
        <p:spPr>
          <a:xfrm>
            <a:off x="9770522" y="2005886"/>
            <a:ext cx="1441500" cy="3078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參賽者本地電腦</a:t>
            </a:r>
            <a:endParaRPr/>
          </a:p>
        </p:txBody>
      </p:sp>
      <p:grpSp>
        <p:nvGrpSpPr>
          <p:cNvPr id="193" name="Google Shape;193;g38ea51bad12_0_15"/>
          <p:cNvGrpSpPr/>
          <p:nvPr/>
        </p:nvGrpSpPr>
        <p:grpSpPr>
          <a:xfrm>
            <a:off x="5256890" y="1977849"/>
            <a:ext cx="836800" cy="808296"/>
            <a:chOff x="4822475" y="2435080"/>
            <a:chExt cx="836800" cy="808296"/>
          </a:xfrm>
        </p:grpSpPr>
        <p:sp>
          <p:nvSpPr>
            <p:cNvPr id="194" name="Google Shape;194;g38ea51bad12_0_15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endParaRPr/>
            </a:p>
          </p:txBody>
        </p:sp>
        <p:pic>
          <p:nvPicPr>
            <p:cNvPr id="195" name="Google Shape;195;g38ea51bad12_0_15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6" name="Google Shape;196;g38ea51bad12_0_15"/>
          <p:cNvGrpSpPr/>
          <p:nvPr/>
        </p:nvGrpSpPr>
        <p:grpSpPr>
          <a:xfrm>
            <a:off x="3311857" y="1975159"/>
            <a:ext cx="836800" cy="808296"/>
            <a:chOff x="4822475" y="2435080"/>
            <a:chExt cx="836800" cy="808296"/>
          </a:xfrm>
        </p:grpSpPr>
        <p:sp>
          <p:nvSpPr>
            <p:cNvPr id="197" name="Google Shape;197;g38ea51bad12_0_15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endParaRPr/>
            </a:p>
          </p:txBody>
        </p:sp>
        <p:pic>
          <p:nvPicPr>
            <p:cNvPr id="198" name="Google Shape;198;g38ea51bad12_0_15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9" name="Google Shape;199;g38ea51bad12_0_15"/>
          <p:cNvGrpSpPr/>
          <p:nvPr/>
        </p:nvGrpSpPr>
        <p:grpSpPr>
          <a:xfrm>
            <a:off x="514908" y="1690122"/>
            <a:ext cx="2290938" cy="2192112"/>
            <a:chOff x="9689265" y="2157163"/>
            <a:chExt cx="1811161" cy="1872000"/>
          </a:xfrm>
        </p:grpSpPr>
        <p:pic>
          <p:nvPicPr>
            <p:cNvPr descr="ウェブサイトのイラスト" id="200" name="Google Shape;200;g38ea51bad12_0_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689265" y="2157163"/>
              <a:ext cx="1811161" cy="18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g38ea51bad12_0_15"/>
            <p:cNvSpPr txBox="1"/>
            <p:nvPr/>
          </p:nvSpPr>
          <p:spPr>
            <a:xfrm>
              <a:off x="10124618" y="2396536"/>
              <a:ext cx="1141800" cy="315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54813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競賽網站</a:t>
              </a:r>
              <a:endParaRPr/>
            </a:p>
          </p:txBody>
        </p:sp>
      </p:grpSp>
      <p:pic>
        <p:nvPicPr>
          <p:cNvPr descr="フォルダのイラスト" id="202" name="Google Shape;202;g38ea51bad12_0_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73578" y="2441133"/>
            <a:ext cx="462828" cy="350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203" name="Google Shape;203;g38ea51bad12_0_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85">
            <a:off x="10321621" y="2550002"/>
            <a:ext cx="178343" cy="161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g38ea51bad12_0_15"/>
          <p:cNvGrpSpPr/>
          <p:nvPr/>
        </p:nvGrpSpPr>
        <p:grpSpPr>
          <a:xfrm rot="243532">
            <a:off x="10462990" y="2507531"/>
            <a:ext cx="264490" cy="267780"/>
            <a:chOff x="2745109" y="2183534"/>
            <a:chExt cx="3466835" cy="3509964"/>
          </a:xfrm>
        </p:grpSpPr>
        <p:pic>
          <p:nvPicPr>
            <p:cNvPr descr="答案用紙のイラスト（白紙・斜め）" id="205" name="Google Shape;205;g38ea51bad12_0_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206" name="Google Shape;206;g38ea51bad12_0_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207" name="Google Shape;207;g38ea51bad12_0_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387bc095912_1_945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上傳資料集至Google Drive</a:t>
            </a:r>
            <a:endParaRPr/>
          </a:p>
        </p:txBody>
      </p:sp>
      <p:sp>
        <p:nvSpPr>
          <p:cNvPr id="1301" name="Google Shape;1301;g387bc095912_1_945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302" name="Google Shape;1302;g387bc095912_1_945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03" name="Google Shape;1303;g387bc095912_1_945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4" name="Google Shape;1304;g387bc095912_1_945" title="投影片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725" y="890845"/>
            <a:ext cx="9024557" cy="507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29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上傳訓練資料集和.yaml檔</a:t>
            </a:r>
            <a:endParaRPr/>
          </a:p>
        </p:txBody>
      </p:sp>
      <p:sp>
        <p:nvSpPr>
          <p:cNvPr id="1311" name="Google Shape;1311;p2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312" name="Google Shape;1312;p2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13" name="Google Shape;1313;p29"/>
          <p:cNvSpPr txBox="1"/>
          <p:nvPr/>
        </p:nvSpPr>
        <p:spPr>
          <a:xfrm>
            <a:off x="1011650" y="978600"/>
            <a:ext cx="107010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因為要從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雲端下載資料集到 Colab 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所以先將 </a:t>
            </a:r>
            <a:r>
              <a:rPr b="1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training_image.zip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b="1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training_label.zip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 </a:t>
            </a:r>
            <a:r>
              <a:rPr b="1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aortic_valve_colab.yaml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上傳至個人的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Google雲端硬碟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14" name="Google Shape;1314;p29"/>
          <p:cNvPicPr preferRelativeResize="0"/>
          <p:nvPr/>
        </p:nvPicPr>
        <p:blipFill rotWithShape="1">
          <a:blip r:embed="rId3">
            <a:alphaModFix/>
          </a:blip>
          <a:srcRect b="7105" l="0" r="2609" t="0"/>
          <a:stretch/>
        </p:blipFill>
        <p:spPr>
          <a:xfrm>
            <a:off x="4352033" y="1792694"/>
            <a:ext cx="7080453" cy="3762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5" name="Google Shape;1315;p29"/>
          <p:cNvSpPr/>
          <p:nvPr/>
        </p:nvSpPr>
        <p:spPr>
          <a:xfrm>
            <a:off x="9969983" y="4033040"/>
            <a:ext cx="869100" cy="35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6" name="Google Shape;1316;p29"/>
          <p:cNvCxnSpPr>
            <a:stCxn id="1315" idx="1"/>
          </p:cNvCxnSpPr>
          <p:nvPr/>
        </p:nvCxnSpPr>
        <p:spPr>
          <a:xfrm rot="10800000">
            <a:off x="7557983" y="3473390"/>
            <a:ext cx="2412000" cy="7386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317" name="Google Shape;131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503" y="3825981"/>
            <a:ext cx="3036344" cy="167902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8" name="Google Shape;1318;p29"/>
          <p:cNvSpPr txBox="1"/>
          <p:nvPr/>
        </p:nvSpPr>
        <p:spPr>
          <a:xfrm>
            <a:off x="7653614" y="5557721"/>
            <a:ext cx="17253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將檔案上傳至雲端</a:t>
            </a:r>
            <a:endParaRPr b="0" i="0" sz="2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19" name="Google Shape;1319;p29"/>
          <p:cNvSpPr/>
          <p:nvPr/>
        </p:nvSpPr>
        <p:spPr>
          <a:xfrm>
            <a:off x="7483022" y="5632162"/>
            <a:ext cx="219900" cy="1992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29"/>
          <p:cNvSpPr txBox="1"/>
          <p:nvPr/>
        </p:nvSpPr>
        <p:spPr>
          <a:xfrm>
            <a:off x="839900" y="5587075"/>
            <a:ext cx="2153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87025" lIns="87025" spcFirstLastPara="1" rIns="87025" wrap="square" tIns="87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7"/>
              <a:buFont typeface="Arial"/>
              <a:buNone/>
            </a:pPr>
            <a:r>
              <a:rPr b="0" i="0" lang="zh-TW" sz="1047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aortic_valve_colab.yaml 內容</a:t>
            </a:r>
            <a:endParaRPr b="0" i="0" sz="19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</a:pPr>
            <a:r>
              <a:t/>
            </a:r>
            <a:endParaRPr b="0" i="0" sz="475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1" name="Google Shape;1321;p29"/>
          <p:cNvSpPr/>
          <p:nvPr/>
        </p:nvSpPr>
        <p:spPr>
          <a:xfrm>
            <a:off x="677500" y="5657942"/>
            <a:ext cx="209100" cy="1896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7025" lIns="87025" spcFirstLastPara="1" rIns="87025" wrap="square" tIns="87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2"/>
              <a:buFont typeface="Arial"/>
              <a:buNone/>
            </a:pPr>
            <a:r>
              <a:t/>
            </a:r>
            <a:endParaRPr b="0" i="0" sz="133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29"/>
          <p:cNvSpPr txBox="1"/>
          <p:nvPr/>
        </p:nvSpPr>
        <p:spPr>
          <a:xfrm>
            <a:off x="677500" y="2018100"/>
            <a:ext cx="3258000" cy="18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025" lIns="87025" spcFirstLastPara="1" rIns="87025" wrap="square" tIns="87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89"/>
              <a:buFont typeface="Microsoft JhengHei"/>
              <a:buNone/>
            </a:pPr>
            <a:r>
              <a:rPr b="0" i="0" lang="zh-TW" sz="1998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.yaml 為 YOLO 訓練時讀取</a:t>
            </a:r>
            <a:r>
              <a:rPr b="1" i="0" lang="zh-TW" sz="1998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資料路徑</a:t>
            </a:r>
            <a:r>
              <a:rPr b="0" i="0" lang="zh-TW" sz="1998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</a:t>
            </a:r>
            <a:r>
              <a:rPr b="1" i="0" lang="zh-TW" sz="1998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預測類別</a:t>
            </a:r>
            <a:r>
              <a:rPr b="0" i="0" lang="zh-TW" sz="1998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的檔案</a:t>
            </a:r>
            <a:endParaRPr b="0" i="0" sz="1998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89"/>
              <a:buFont typeface="Microsoft JhengHei"/>
              <a:buNone/>
            </a:pPr>
            <a:r>
              <a:t/>
            </a:r>
            <a:endParaRPr b="0" i="0" sz="1998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89"/>
              <a:buFont typeface="Microsoft JhengHei"/>
              <a:buNone/>
            </a:pPr>
            <a:r>
              <a:rPr b="0" i="0" lang="zh-TW" sz="1998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.yaml 範例:</a:t>
            </a:r>
            <a:r>
              <a:rPr b="0" i="0" lang="zh-TW" sz="1047" u="sng" cap="none" strike="noStrike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5"/>
              </a:rPr>
              <a:t>https://drive.google.com/file/d/13hSr3sa2wOZqlvY1RAwr2msCfTdkfjMe/view?usp=sharing</a:t>
            </a:r>
            <a:endParaRPr b="0" i="0" sz="1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3" name="Google Shape;1323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11298" y="3928369"/>
            <a:ext cx="1419904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29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29"/>
          <p:cNvSpPr/>
          <p:nvPr/>
        </p:nvSpPr>
        <p:spPr>
          <a:xfrm>
            <a:off x="11180450" y="3928375"/>
            <a:ext cx="219900" cy="7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30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更改檔案權限</a:t>
            </a:r>
            <a:endParaRPr/>
          </a:p>
        </p:txBody>
      </p:sp>
      <p:sp>
        <p:nvSpPr>
          <p:cNvPr id="1332" name="Google Shape;1332;p3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333" name="Google Shape;1333;p3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34" name="Google Shape;1334;p30"/>
          <p:cNvSpPr txBox="1"/>
          <p:nvPr/>
        </p:nvSpPr>
        <p:spPr>
          <a:xfrm>
            <a:off x="1011650" y="978600"/>
            <a:ext cx="10495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檔案權限從</a:t>
            </a:r>
            <a:r>
              <a:rPr b="1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限制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更改為</a:t>
            </a:r>
            <a:r>
              <a:rPr b="1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知道連結的任何人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 training_image.zip、training_label.zip 和 aortic_valve_colab.yaml </a:t>
            </a:r>
            <a:r>
              <a:rPr b="1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三個檔案權限都要更改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35" name="Google Shape;133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775" y="2161347"/>
            <a:ext cx="7879419" cy="27585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6" name="Google Shape;133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5169" y="2150642"/>
            <a:ext cx="3892006" cy="360081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7" name="Google Shape;1337;p30"/>
          <p:cNvSpPr/>
          <p:nvPr/>
        </p:nvSpPr>
        <p:spPr>
          <a:xfrm>
            <a:off x="1185750" y="2975943"/>
            <a:ext cx="5458500" cy="2349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30"/>
          <p:cNvSpPr/>
          <p:nvPr/>
        </p:nvSpPr>
        <p:spPr>
          <a:xfrm>
            <a:off x="6760975" y="4044193"/>
            <a:ext cx="625200" cy="2349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30"/>
          <p:cNvSpPr/>
          <p:nvPr/>
        </p:nvSpPr>
        <p:spPr>
          <a:xfrm>
            <a:off x="8635200" y="5130768"/>
            <a:ext cx="1626900" cy="4095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30"/>
          <p:cNvSpPr/>
          <p:nvPr/>
        </p:nvSpPr>
        <p:spPr>
          <a:xfrm>
            <a:off x="10942625" y="4532943"/>
            <a:ext cx="564900" cy="3411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30"/>
          <p:cNvSpPr txBox="1"/>
          <p:nvPr/>
        </p:nvSpPr>
        <p:spPr>
          <a:xfrm>
            <a:off x="2257435" y="3286675"/>
            <a:ext cx="196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選擇檔案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42" name="Google Shape;1342;p30"/>
          <p:cNvSpPr txBox="1"/>
          <p:nvPr/>
        </p:nvSpPr>
        <p:spPr>
          <a:xfrm>
            <a:off x="4165899" y="3858788"/>
            <a:ext cx="2543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點選管理存取權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43" name="Google Shape;1343;p30"/>
          <p:cNvSpPr txBox="1"/>
          <p:nvPr/>
        </p:nvSpPr>
        <p:spPr>
          <a:xfrm>
            <a:off x="4804347" y="5063175"/>
            <a:ext cx="404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選取"知道連結的任何人"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44" name="Google Shape;1344;p30"/>
          <p:cNvSpPr txBox="1"/>
          <p:nvPr/>
        </p:nvSpPr>
        <p:spPr>
          <a:xfrm>
            <a:off x="10735325" y="4044200"/>
            <a:ext cx="111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4.完成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45" name="Google Shape;134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03675" y="5063169"/>
            <a:ext cx="625200" cy="848681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30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30"/>
          <p:cNvSpPr/>
          <p:nvPr/>
        </p:nvSpPr>
        <p:spPr>
          <a:xfrm>
            <a:off x="7657300" y="2173600"/>
            <a:ext cx="330900" cy="15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30"/>
          <p:cNvSpPr/>
          <p:nvPr/>
        </p:nvSpPr>
        <p:spPr>
          <a:xfrm>
            <a:off x="8724925" y="4763325"/>
            <a:ext cx="1323300" cy="2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4" name="Google Shape;135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7779" y="2252750"/>
            <a:ext cx="3876706" cy="3203850"/>
          </a:xfrm>
          <a:prstGeom prst="rect">
            <a:avLst/>
          </a:prstGeom>
          <a:noFill/>
          <a:ln cap="flat" cmpd="sng" w="18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5" name="Google Shape;1355;p31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取得檔案連結方法</a:t>
            </a:r>
            <a:endParaRPr/>
          </a:p>
        </p:txBody>
      </p:sp>
      <p:sp>
        <p:nvSpPr>
          <p:cNvPr id="1356" name="Google Shape;1356;p31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357" name="Google Shape;1357;p3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58" name="Google Shape;135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775" y="2161347"/>
            <a:ext cx="7879419" cy="27585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9" name="Google Shape;1359;p31"/>
          <p:cNvSpPr/>
          <p:nvPr/>
        </p:nvSpPr>
        <p:spPr>
          <a:xfrm>
            <a:off x="1185750" y="2975943"/>
            <a:ext cx="5458500" cy="2349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31"/>
          <p:cNvSpPr/>
          <p:nvPr/>
        </p:nvSpPr>
        <p:spPr>
          <a:xfrm>
            <a:off x="6760975" y="4044193"/>
            <a:ext cx="625200" cy="2349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31"/>
          <p:cNvSpPr/>
          <p:nvPr/>
        </p:nvSpPr>
        <p:spPr>
          <a:xfrm>
            <a:off x="8261187" y="4943879"/>
            <a:ext cx="996900" cy="398100"/>
          </a:xfrm>
          <a:prstGeom prst="rect">
            <a:avLst/>
          </a:prstGeom>
          <a:noFill/>
          <a:ln cap="flat" cmpd="sng" w="277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900" lIns="88900" spcFirstLastPara="1" rIns="88900" wrap="square" tIns="88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61"/>
              <a:buFont typeface="Arial"/>
              <a:buNone/>
            </a:pPr>
            <a:r>
              <a:t/>
            </a:r>
            <a:endParaRPr b="0" i="0" sz="136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31"/>
          <p:cNvSpPr txBox="1"/>
          <p:nvPr/>
        </p:nvSpPr>
        <p:spPr>
          <a:xfrm>
            <a:off x="2257424" y="3286675"/>
            <a:ext cx="161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1.選擇檔案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63" name="Google Shape;1363;p31"/>
          <p:cNvSpPr txBox="1"/>
          <p:nvPr/>
        </p:nvSpPr>
        <p:spPr>
          <a:xfrm>
            <a:off x="4144951" y="3833875"/>
            <a:ext cx="249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2.點選管理存取權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64" name="Google Shape;1364;p31"/>
          <p:cNvSpPr txBox="1"/>
          <p:nvPr/>
        </p:nvSpPr>
        <p:spPr>
          <a:xfrm>
            <a:off x="6580725" y="4896050"/>
            <a:ext cx="1615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88900" lIns="88900" spcFirstLastPara="1" rIns="88900" wrap="square" tIns="88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36"/>
              <a:buFont typeface="Microsoft JhengHei"/>
              <a:buNone/>
            </a:pPr>
            <a:r>
              <a:rPr b="0" i="0" lang="zh-TW" sz="2236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3.複製連結</a:t>
            </a:r>
            <a:endParaRPr b="0" i="0" sz="2236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65" name="Google Shape;1365;p31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31"/>
          <p:cNvSpPr/>
          <p:nvPr/>
        </p:nvSpPr>
        <p:spPr>
          <a:xfrm>
            <a:off x="7657300" y="2173600"/>
            <a:ext cx="330900" cy="15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Google Shape;137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6575" y="2377299"/>
            <a:ext cx="7117851" cy="3622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3" name="Google Shape;1373;p32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轉換連結為</a:t>
            </a:r>
            <a:r>
              <a:rPr lang="zh-TW">
                <a:solidFill>
                  <a:schemeClr val="accent3"/>
                </a:solidFill>
              </a:rPr>
              <a:t>可直接下載格式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374" name="Google Shape;1374;p32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375" name="Google Shape;1375;p32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76" name="Google Shape;1376;p32"/>
          <p:cNvSpPr txBox="1"/>
          <p:nvPr/>
        </p:nvSpPr>
        <p:spPr>
          <a:xfrm>
            <a:off x="1011650" y="978600"/>
            <a:ext cx="10495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將剛剛取得的網址透過下方網站轉換成直接下載的格式。 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轉換網站 : 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1800" u="sng" cap="none" strike="noStrike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https://sites.google.com/view/twdrivefromdownload/%E7%B9%81%E9%AB%94%E4%B8%AD%E6%96%87traditional-chinese?authuser=0</a:t>
            </a:r>
            <a:endParaRPr b="0" i="0" sz="18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377" name="Google Shape;1377;p32"/>
          <p:cNvGrpSpPr/>
          <p:nvPr/>
        </p:nvGrpSpPr>
        <p:grpSpPr>
          <a:xfrm>
            <a:off x="3004049" y="4453425"/>
            <a:ext cx="4211676" cy="1389400"/>
            <a:chOff x="2566174" y="4409625"/>
            <a:chExt cx="4211676" cy="1389400"/>
          </a:xfrm>
        </p:grpSpPr>
        <p:sp>
          <p:nvSpPr>
            <p:cNvPr id="1378" name="Google Shape;1378;p32"/>
            <p:cNvSpPr/>
            <p:nvPr/>
          </p:nvSpPr>
          <p:spPr>
            <a:xfrm>
              <a:off x="4164550" y="5476235"/>
              <a:ext cx="2613300" cy="138000"/>
            </a:xfrm>
            <a:prstGeom prst="rect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32"/>
            <p:cNvSpPr txBox="1"/>
            <p:nvPr/>
          </p:nvSpPr>
          <p:spPr>
            <a:xfrm>
              <a:off x="2566174" y="4409625"/>
              <a:ext cx="1598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300"/>
                <a:buFont typeface="Microsoft JhengHei"/>
                <a:buNone/>
              </a:pPr>
              <a:r>
                <a:rPr b="0" i="0" lang="zh-TW" sz="2300" u="none" cap="none" strike="noStrike">
                  <a:solidFill>
                    <a:schemeClr val="accent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1.貼上網址</a:t>
              </a:r>
              <a:endParaRPr b="0" i="0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80" name="Google Shape;1380;p32"/>
            <p:cNvSpPr txBox="1"/>
            <p:nvPr/>
          </p:nvSpPr>
          <p:spPr>
            <a:xfrm>
              <a:off x="2984849" y="4836500"/>
              <a:ext cx="11796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300"/>
                <a:buFont typeface="Microsoft JhengHei"/>
                <a:buNone/>
              </a:pPr>
              <a:r>
                <a:rPr b="0" i="0" lang="zh-TW" sz="2300" u="none" cap="none" strike="noStrike">
                  <a:solidFill>
                    <a:schemeClr val="accent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2.點選</a:t>
              </a:r>
              <a:endParaRPr b="0" i="0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81" name="Google Shape;1381;p32"/>
            <p:cNvSpPr txBox="1"/>
            <p:nvPr/>
          </p:nvSpPr>
          <p:spPr>
            <a:xfrm>
              <a:off x="3108150" y="5291125"/>
              <a:ext cx="1056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300"/>
                <a:buFont typeface="Microsoft JhengHei"/>
                <a:buNone/>
              </a:pPr>
              <a:r>
                <a:rPr b="0" i="0" lang="zh-TW" sz="2300" u="none" cap="none" strike="noStrike">
                  <a:solidFill>
                    <a:schemeClr val="accent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3.複製</a:t>
              </a:r>
              <a:endParaRPr b="0" i="0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pic>
        <p:nvPicPr>
          <p:cNvPr id="1382" name="Google Shape;1382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48236" y="5268620"/>
            <a:ext cx="1551892" cy="5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32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387bc095912_1_963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執行訓練Colab</a:t>
            </a:r>
            <a:endParaRPr/>
          </a:p>
        </p:txBody>
      </p:sp>
      <p:sp>
        <p:nvSpPr>
          <p:cNvPr id="1390" name="Google Shape;1390;g387bc095912_1_963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391" name="Google Shape;1391;g387bc095912_1_963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92" name="Google Shape;1392;g387bc095912_1_963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3" name="Google Shape;1393;g387bc095912_1_963" title="投影片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725" y="890845"/>
            <a:ext cx="9024557" cy="507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33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替換下載連結</a:t>
            </a:r>
            <a:endParaRPr/>
          </a:p>
        </p:txBody>
      </p:sp>
      <p:sp>
        <p:nvSpPr>
          <p:cNvPr id="1400" name="Google Shape;1400;p33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401" name="Google Shape;1401;p33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02" name="Google Shape;1402;p33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使用轉換後的三個連結將 Colab 下載資料集的網址替換掉。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03" name="Google Shape;140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50" y="2160511"/>
            <a:ext cx="11887200" cy="297586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4" name="Google Shape;140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6269" y="5183089"/>
            <a:ext cx="1551932" cy="5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33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33"/>
          <p:cNvSpPr/>
          <p:nvPr/>
        </p:nvSpPr>
        <p:spPr>
          <a:xfrm>
            <a:off x="2166675" y="4092600"/>
            <a:ext cx="5987100" cy="2199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33"/>
          <p:cNvSpPr/>
          <p:nvPr/>
        </p:nvSpPr>
        <p:spPr>
          <a:xfrm>
            <a:off x="2166675" y="4433425"/>
            <a:ext cx="6070800" cy="2199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33"/>
          <p:cNvSpPr/>
          <p:nvPr/>
        </p:nvSpPr>
        <p:spPr>
          <a:xfrm>
            <a:off x="2166675" y="4808276"/>
            <a:ext cx="6321600" cy="2349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33"/>
          <p:cNvSpPr txBox="1"/>
          <p:nvPr/>
        </p:nvSpPr>
        <p:spPr>
          <a:xfrm>
            <a:off x="7184100" y="3463775"/>
            <a:ext cx="2791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training_image.zip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10" name="Google Shape;1410;p33"/>
          <p:cNvSpPr txBox="1"/>
          <p:nvPr/>
        </p:nvSpPr>
        <p:spPr>
          <a:xfrm>
            <a:off x="8279350" y="4225125"/>
            <a:ext cx="2676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training_label.zip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11" name="Google Shape;1411;p33"/>
          <p:cNvSpPr txBox="1"/>
          <p:nvPr/>
        </p:nvSpPr>
        <p:spPr>
          <a:xfrm>
            <a:off x="8557350" y="4653325"/>
            <a:ext cx="2676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training_label.zip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34"/>
          <p:cNvSpPr txBox="1"/>
          <p:nvPr>
            <p:ph type="ctrTitle"/>
          </p:nvPr>
        </p:nvSpPr>
        <p:spPr>
          <a:xfrm>
            <a:off x="959955" y="60542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移動檔案(透過程式)</a:t>
            </a:r>
            <a:endParaRPr/>
          </a:p>
        </p:txBody>
      </p:sp>
      <p:sp>
        <p:nvSpPr>
          <p:cNvPr id="1418" name="Google Shape;1418;p34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419" name="Google Shape;1419;p3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20" name="Google Shape;1420;p34"/>
          <p:cNvSpPr txBox="1"/>
          <p:nvPr/>
        </p:nvSpPr>
        <p:spPr>
          <a:xfrm>
            <a:off x="430950" y="634740"/>
            <a:ext cx="113301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baseline 將</a:t>
            </a:r>
            <a:r>
              <a:rPr b="1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前30筆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資料用於</a:t>
            </a:r>
            <a:r>
              <a:rPr b="1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b="1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後20筆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資料用於</a:t>
            </a:r>
            <a:r>
              <a:rPr b="1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驗證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b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可在程式中</a:t>
            </a:r>
            <a:r>
              <a:rPr b="1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53行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及</a:t>
            </a:r>
            <a:r>
              <a:rPr b="1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56行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更改比例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因為Colab運算資源有限此處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只採用有標註檔的圖片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，其餘圖片可以自行修改程式利用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將前30筆資料的圖片全部移動至 ./datasets/train/images，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前30筆資料的標註全部移動至 ./datasets/train/labels，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後20筆資料的圖片全部移動至 ./datasets/val/images，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後20筆資料的標註全部移動至 ./datasets/val/labels。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21" name="Google Shape;142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75" y="3189284"/>
            <a:ext cx="2294775" cy="3582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2" name="Google Shape;142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1943" y="3189283"/>
            <a:ext cx="4889050" cy="3582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3" name="Google Shape;142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6012" y="3189281"/>
            <a:ext cx="4863445" cy="3582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4" name="Google Shape;1424;p34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5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確認檔案</a:t>
            </a:r>
            <a:endParaRPr/>
          </a:p>
        </p:txBody>
      </p:sp>
      <p:sp>
        <p:nvSpPr>
          <p:cNvPr id="1431" name="Google Shape;1431;p35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432" name="Google Shape;1432;p35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33" name="Google Shape;1433;p35"/>
          <p:cNvSpPr txBox="1"/>
          <p:nvPr/>
        </p:nvSpPr>
        <p:spPr>
          <a:xfrm>
            <a:off x="1011595" y="924236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確認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檔案是否成功移動，如果執行完數量和下圖</a:t>
            </a:r>
            <a:r>
              <a:rPr b="0" i="0" lang="zh-TW" sz="23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相同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代表成功。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34" name="Google Shape;143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6500" y="1432000"/>
            <a:ext cx="7776200" cy="4687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5" name="Google Shape;143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6104" y="1432000"/>
            <a:ext cx="765771" cy="10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35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72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訓練模型</a:t>
            </a:r>
            <a:endParaRPr/>
          </a:p>
        </p:txBody>
      </p:sp>
      <p:sp>
        <p:nvSpPr>
          <p:cNvPr id="1443" name="Google Shape;1443;p72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444" name="Google Shape;1444;p72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45" name="Google Shape;1445;p72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執行後依序有 </a:t>
            </a:r>
            <a:r>
              <a:rPr b="0" i="0" lang="zh-TW" sz="23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Epoch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在跑代表成功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46" name="Google Shape;1446;p72"/>
          <p:cNvPicPr preferRelativeResize="0"/>
          <p:nvPr/>
        </p:nvPicPr>
        <p:blipFill rotWithShape="1">
          <a:blip r:embed="rId3">
            <a:alphaModFix/>
          </a:blip>
          <a:srcRect b="2075" l="0" r="0" t="0"/>
          <a:stretch/>
        </p:blipFill>
        <p:spPr>
          <a:xfrm>
            <a:off x="2515900" y="1469450"/>
            <a:ext cx="7160226" cy="4628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7" name="Google Shape;1447;p72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8ea51bad12_0_24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14" name="Google Shape;214;g38ea51bad12_0_2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5" name="Google Shape;215;g38ea51bad12_0_24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38ea51bad12_0_24"/>
          <p:cNvSpPr/>
          <p:nvPr/>
        </p:nvSpPr>
        <p:spPr>
          <a:xfrm>
            <a:off x="2533536" y="1309901"/>
            <a:ext cx="2591400" cy="801000"/>
          </a:xfrm>
          <a:prstGeom prst="curvedDownArrow">
            <a:avLst>
              <a:gd fmla="val 13018" name="adj1"/>
              <a:gd fmla="val 87130" name="adj2"/>
              <a:gd fmla="val 25000" name="adj3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7" name="Google Shape;217;g38ea51bad12_0_24"/>
          <p:cNvGrpSpPr/>
          <p:nvPr/>
        </p:nvGrpSpPr>
        <p:grpSpPr>
          <a:xfrm>
            <a:off x="2815375" y="750436"/>
            <a:ext cx="2020500" cy="843685"/>
            <a:chOff x="5033446" y="1988867"/>
            <a:chExt cx="2020500" cy="843685"/>
          </a:xfrm>
        </p:grpSpPr>
        <p:sp>
          <p:nvSpPr>
            <p:cNvPr id="218" name="Google Shape;218;g38ea51bad12_0_24"/>
            <p:cNvSpPr txBox="1"/>
            <p:nvPr/>
          </p:nvSpPr>
          <p:spPr>
            <a:xfrm>
              <a:off x="5213446" y="2186052"/>
              <a:ext cx="1840500" cy="646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在google drive中</a:t>
              </a:r>
              <a:b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儲存Colab baseline副本</a:t>
              </a:r>
              <a:endParaRPr b="1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</a:t>
              </a:r>
              <a:r>
                <a:rPr b="1" i="0" lang="zh-TW" sz="12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及</a:t>
              </a:r>
              <a:r>
                <a:rPr b="1" i="0" lang="zh-TW" sz="12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b="1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9" name="Google Shape;219;g38ea51bad12_0_24"/>
            <p:cNvSpPr/>
            <p:nvPr/>
          </p:nvSpPr>
          <p:spPr>
            <a:xfrm>
              <a:off x="5033446" y="1988867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20" name="Google Shape;220;g38ea51bad12_0_24"/>
          <p:cNvGrpSpPr/>
          <p:nvPr/>
        </p:nvGrpSpPr>
        <p:grpSpPr>
          <a:xfrm>
            <a:off x="3311857" y="1975159"/>
            <a:ext cx="836800" cy="808296"/>
            <a:chOff x="4822475" y="2435080"/>
            <a:chExt cx="836800" cy="808296"/>
          </a:xfrm>
        </p:grpSpPr>
        <p:sp>
          <p:nvSpPr>
            <p:cNvPr id="221" name="Google Shape;221;g38ea51bad12_0_24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endParaRPr/>
            </a:p>
          </p:txBody>
        </p:sp>
        <p:pic>
          <p:nvPicPr>
            <p:cNvPr id="222" name="Google Shape;222;g38ea51bad12_0_24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3" name="Google Shape;223;g38ea51bad12_0_24"/>
          <p:cNvGrpSpPr/>
          <p:nvPr/>
        </p:nvGrpSpPr>
        <p:grpSpPr>
          <a:xfrm>
            <a:off x="5256890" y="1977849"/>
            <a:ext cx="836800" cy="808296"/>
            <a:chOff x="4822475" y="2435080"/>
            <a:chExt cx="836800" cy="808296"/>
          </a:xfrm>
        </p:grpSpPr>
        <p:sp>
          <p:nvSpPr>
            <p:cNvPr id="224" name="Google Shape;224;g38ea51bad12_0_24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endParaRPr/>
            </a:p>
          </p:txBody>
        </p:sp>
        <p:pic>
          <p:nvPicPr>
            <p:cNvPr id="225" name="Google Shape;225;g38ea51bad12_0_24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6" name="Google Shape;226;g38ea51bad12_0_24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7268439" y="2028178"/>
            <a:ext cx="923461" cy="90101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38ea51bad12_0_24"/>
          <p:cNvSpPr/>
          <p:nvPr/>
        </p:nvSpPr>
        <p:spPr>
          <a:xfrm flipH="1" rot="10800000">
            <a:off x="1184047" y="3656395"/>
            <a:ext cx="9718800" cy="21171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8" name="Google Shape;228;g38ea51bad12_0_24"/>
          <p:cNvGrpSpPr/>
          <p:nvPr/>
        </p:nvGrpSpPr>
        <p:grpSpPr>
          <a:xfrm>
            <a:off x="3303329" y="5139854"/>
            <a:ext cx="5302133" cy="565432"/>
            <a:chOff x="3410133" y="376877"/>
            <a:chExt cx="5178876" cy="561948"/>
          </a:xfrm>
        </p:grpSpPr>
        <p:sp>
          <p:nvSpPr>
            <p:cNvPr id="229" name="Google Shape;229;g38ea51bad12_0_24"/>
            <p:cNvSpPr txBox="1"/>
            <p:nvPr/>
          </p:nvSpPr>
          <p:spPr>
            <a:xfrm>
              <a:off x="3603009" y="571625"/>
              <a:ext cx="4986000" cy="367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下載</a:t>
              </a:r>
              <a:r>
                <a:rPr b="1" i="0" lang="zh-TW" sz="18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資料集</a:t>
              </a: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(Training Dataset、Testing Dataset)</a:t>
              </a:r>
              <a:endPara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0" name="Google Shape;230;g38ea51bad12_0_24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31" name="Google Shape;231;g38ea51bad12_0_24"/>
          <p:cNvSpPr/>
          <p:nvPr/>
        </p:nvSpPr>
        <p:spPr>
          <a:xfrm flipH="1" rot="10800000">
            <a:off x="1184047" y="3656395"/>
            <a:ext cx="9718800" cy="21171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2" name="Google Shape;232;g38ea51bad12_0_24"/>
          <p:cNvGrpSpPr/>
          <p:nvPr/>
        </p:nvGrpSpPr>
        <p:grpSpPr>
          <a:xfrm>
            <a:off x="3303329" y="5139854"/>
            <a:ext cx="5302133" cy="565432"/>
            <a:chOff x="3410133" y="376877"/>
            <a:chExt cx="5178876" cy="561948"/>
          </a:xfrm>
        </p:grpSpPr>
        <p:sp>
          <p:nvSpPr>
            <p:cNvPr id="233" name="Google Shape;233;g38ea51bad12_0_24"/>
            <p:cNvSpPr txBox="1"/>
            <p:nvPr/>
          </p:nvSpPr>
          <p:spPr>
            <a:xfrm>
              <a:off x="3603009" y="571625"/>
              <a:ext cx="4986000" cy="367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下載</a:t>
              </a:r>
              <a:r>
                <a:rPr b="1" i="0" lang="zh-TW" sz="18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資料集</a:t>
              </a: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(Training Dataset、Testing Dataset)</a:t>
              </a:r>
              <a:endPara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4" name="Google Shape;234;g38ea51bad12_0_24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35" name="Google Shape;235;g38ea51bad12_0_24"/>
          <p:cNvGrpSpPr/>
          <p:nvPr/>
        </p:nvGrpSpPr>
        <p:grpSpPr>
          <a:xfrm rot="244078">
            <a:off x="8888036" y="4849293"/>
            <a:ext cx="1202206" cy="1217163"/>
            <a:chOff x="2745110" y="2183535"/>
            <a:chExt cx="3466833" cy="3509965"/>
          </a:xfrm>
        </p:grpSpPr>
        <p:pic>
          <p:nvPicPr>
            <p:cNvPr descr="答案用紙のイラスト（白紙・斜め）" id="236" name="Google Shape;236;g38ea51bad12_0_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4" y="2509764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237" name="Google Shape;237;g38ea51bad12_0_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9" y="2485457"/>
              <a:ext cx="2846836" cy="2906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238" name="Google Shape;238;g38ea51bad12_0_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開いた本のイラスト | かわいいフリー素材集 いらすとや" id="239" name="Google Shape;239;g38ea51bad12_0_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94">
            <a:off x="2209229" y="4982880"/>
            <a:ext cx="1012793" cy="91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38ea51bad12_0_24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7268439" y="2028178"/>
            <a:ext cx="923461" cy="90101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38ea51bad12_0_24"/>
          <p:cNvSpPr/>
          <p:nvPr/>
        </p:nvSpPr>
        <p:spPr>
          <a:xfrm flipH="1">
            <a:off x="8252134" y="2355321"/>
            <a:ext cx="963600" cy="46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42" name="Google Shape;242;g38ea51bad12_0_24"/>
          <p:cNvGrpSpPr/>
          <p:nvPr/>
        </p:nvGrpSpPr>
        <p:grpSpPr>
          <a:xfrm>
            <a:off x="7438810" y="2900081"/>
            <a:ext cx="1841700" cy="610800"/>
            <a:chOff x="3097865" y="3936638"/>
            <a:chExt cx="1841700" cy="610800"/>
          </a:xfrm>
        </p:grpSpPr>
        <p:sp>
          <p:nvSpPr>
            <p:cNvPr id="243" name="Google Shape;243;g38ea51bad12_0_24"/>
            <p:cNvSpPr txBox="1"/>
            <p:nvPr/>
          </p:nvSpPr>
          <p:spPr>
            <a:xfrm>
              <a:off x="3277865" y="4116638"/>
              <a:ext cx="1661700" cy="430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上傳</a:t>
              </a:r>
              <a:r>
                <a:rPr b="1" i="0" lang="zh-TW" sz="11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資料集</a:t>
              </a: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至</a:t>
              </a:r>
              <a:b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自己的google drive</a:t>
              </a:r>
              <a:endParaRPr/>
            </a:p>
          </p:txBody>
        </p:sp>
        <p:sp>
          <p:nvSpPr>
            <p:cNvPr id="244" name="Google Shape;244;g38ea51bad12_0_24"/>
            <p:cNvSpPr/>
            <p:nvPr/>
          </p:nvSpPr>
          <p:spPr>
            <a:xfrm>
              <a:off x="3097865" y="3936638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245" name="Google Shape;245;g38ea51bad12_0_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52031" y="1820759"/>
            <a:ext cx="2325070" cy="1598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38ea51bad12_0_24"/>
          <p:cNvSpPr txBox="1"/>
          <p:nvPr/>
        </p:nvSpPr>
        <p:spPr>
          <a:xfrm>
            <a:off x="9770522" y="2005886"/>
            <a:ext cx="1441500" cy="3078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參賽者本地電腦</a:t>
            </a:r>
            <a:endParaRPr/>
          </a:p>
        </p:txBody>
      </p:sp>
      <p:pic>
        <p:nvPicPr>
          <p:cNvPr descr="フォルダのイラスト" id="247" name="Google Shape;247;g38ea51bad12_0_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70222" y="1869325"/>
            <a:ext cx="833300" cy="6314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248" name="Google Shape;248;g38ea51bad12_0_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902">
            <a:off x="8544788" y="1992970"/>
            <a:ext cx="357921" cy="323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g38ea51bad12_0_24"/>
          <p:cNvGrpSpPr/>
          <p:nvPr/>
        </p:nvGrpSpPr>
        <p:grpSpPr>
          <a:xfrm rot="244950">
            <a:off x="8832972" y="1973329"/>
            <a:ext cx="452878" cy="458512"/>
            <a:chOff x="2745109" y="2183534"/>
            <a:chExt cx="3466835" cy="3509964"/>
          </a:xfrm>
        </p:grpSpPr>
        <p:pic>
          <p:nvPicPr>
            <p:cNvPr descr="答案用紙のイラスト（白紙・斜め）" id="250" name="Google Shape;250;g38ea51bad12_0_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251" name="Google Shape;251;g38ea51bad12_0_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252" name="Google Shape;252;g38ea51bad12_0_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g38ea51bad12_0_24"/>
          <p:cNvGrpSpPr/>
          <p:nvPr/>
        </p:nvGrpSpPr>
        <p:grpSpPr>
          <a:xfrm>
            <a:off x="5256890" y="1977849"/>
            <a:ext cx="836800" cy="808296"/>
            <a:chOff x="4822475" y="2435080"/>
            <a:chExt cx="836800" cy="808296"/>
          </a:xfrm>
        </p:grpSpPr>
        <p:sp>
          <p:nvSpPr>
            <p:cNvPr id="254" name="Google Shape;254;g38ea51bad12_0_24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endParaRPr/>
            </a:p>
          </p:txBody>
        </p:sp>
        <p:pic>
          <p:nvPicPr>
            <p:cNvPr id="255" name="Google Shape;255;g38ea51bad12_0_24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6" name="Google Shape;256;g38ea51bad12_0_24"/>
          <p:cNvSpPr/>
          <p:nvPr/>
        </p:nvSpPr>
        <p:spPr>
          <a:xfrm flipH="1">
            <a:off x="8252134" y="2355321"/>
            <a:ext cx="963600" cy="46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57" name="Google Shape;257;g38ea51bad12_0_24"/>
          <p:cNvGrpSpPr/>
          <p:nvPr/>
        </p:nvGrpSpPr>
        <p:grpSpPr>
          <a:xfrm>
            <a:off x="3311857" y="1975159"/>
            <a:ext cx="836800" cy="808296"/>
            <a:chOff x="4822475" y="2435080"/>
            <a:chExt cx="836800" cy="808296"/>
          </a:xfrm>
        </p:grpSpPr>
        <p:sp>
          <p:nvSpPr>
            <p:cNvPr id="258" name="Google Shape;258;g38ea51bad12_0_24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endParaRPr/>
            </a:p>
          </p:txBody>
        </p:sp>
        <p:pic>
          <p:nvPicPr>
            <p:cNvPr id="259" name="Google Shape;259;g38ea51bad12_0_24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g38ea51bad12_0_24"/>
          <p:cNvGrpSpPr/>
          <p:nvPr/>
        </p:nvGrpSpPr>
        <p:grpSpPr>
          <a:xfrm>
            <a:off x="514908" y="1690122"/>
            <a:ext cx="2290938" cy="2192112"/>
            <a:chOff x="9689265" y="2157163"/>
            <a:chExt cx="1811161" cy="1872000"/>
          </a:xfrm>
        </p:grpSpPr>
        <p:pic>
          <p:nvPicPr>
            <p:cNvPr descr="ウェブサイトのイラスト" id="261" name="Google Shape;261;g38ea51bad12_0_2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689265" y="2157163"/>
              <a:ext cx="1811161" cy="18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g38ea51bad12_0_24"/>
            <p:cNvSpPr txBox="1"/>
            <p:nvPr/>
          </p:nvSpPr>
          <p:spPr>
            <a:xfrm>
              <a:off x="10124618" y="2396536"/>
              <a:ext cx="1141800" cy="315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54813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競賽網站</a:t>
              </a:r>
              <a:endParaRPr/>
            </a:p>
          </p:txBody>
        </p:sp>
      </p:grpSp>
      <p:pic>
        <p:nvPicPr>
          <p:cNvPr descr="フォルダのイラスト" id="263" name="Google Shape;263;g38ea51bad12_0_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73578" y="2441133"/>
            <a:ext cx="462828" cy="350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264" name="Google Shape;264;g38ea51bad12_0_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85">
            <a:off x="10321621" y="2550002"/>
            <a:ext cx="178343" cy="161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g38ea51bad12_0_24"/>
          <p:cNvGrpSpPr/>
          <p:nvPr/>
        </p:nvGrpSpPr>
        <p:grpSpPr>
          <a:xfrm rot="243532">
            <a:off x="10462990" y="2507531"/>
            <a:ext cx="264490" cy="267780"/>
            <a:chOff x="2745109" y="2183534"/>
            <a:chExt cx="3466835" cy="3509964"/>
          </a:xfrm>
        </p:grpSpPr>
        <p:pic>
          <p:nvPicPr>
            <p:cNvPr descr="答案用紙のイラスト（白紙・斜め）" id="266" name="Google Shape;266;g38ea51bad12_0_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267" name="Google Shape;267;g38ea51bad12_0_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268" name="Google Shape;268;g38ea51bad12_0_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36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訓練模型</a:t>
            </a:r>
            <a:endParaRPr/>
          </a:p>
        </p:txBody>
      </p:sp>
      <p:sp>
        <p:nvSpPr>
          <p:cNvPr id="1454" name="Google Shape;1454;p36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455" name="Google Shape;1455;p36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56" name="Google Shape;1456;p36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訓練完左方檔案會有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run 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資料夾，此份 Colab 主要目標是得到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best.pt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用於下一份 Colab 進行預測(!!如果有重複訓練</a:t>
            </a:r>
            <a:r>
              <a:rPr b="1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請下載最後成功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 train 編號資料夾)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57" name="Google Shape;1457;p36"/>
          <p:cNvPicPr preferRelativeResize="0"/>
          <p:nvPr/>
        </p:nvPicPr>
        <p:blipFill rotWithShape="1">
          <a:blip r:embed="rId3">
            <a:alphaModFix/>
          </a:blip>
          <a:srcRect b="0" l="0" r="0" t="3809"/>
          <a:stretch/>
        </p:blipFill>
        <p:spPr>
          <a:xfrm>
            <a:off x="4422875" y="1839300"/>
            <a:ext cx="3346250" cy="4242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8" name="Google Shape;145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650" y="3141456"/>
            <a:ext cx="625200" cy="848681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p36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387bc095912_1_972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下載訓練完權重檔</a:t>
            </a:r>
            <a:endParaRPr/>
          </a:p>
        </p:txBody>
      </p:sp>
      <p:sp>
        <p:nvSpPr>
          <p:cNvPr id="1466" name="Google Shape;1466;g387bc095912_1_972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467" name="Google Shape;1467;g387bc095912_1_972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68" name="Google Shape;1468;g387bc095912_1_972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9" name="Google Shape;1469;g387bc095912_1_972" title="投影片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725" y="890845"/>
            <a:ext cx="9024557" cy="507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37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壓縮並下載訓練完的模型</a:t>
            </a:r>
            <a:endParaRPr/>
          </a:p>
        </p:txBody>
      </p:sp>
      <p:sp>
        <p:nvSpPr>
          <p:cNvPr id="1476" name="Google Shape;1476;p37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477" name="Google Shape;1477;p3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78" name="Google Shape;1478;p37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確認下方進度條消失才有下載成功。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79" name="Google Shape;147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2646" y="1507351"/>
            <a:ext cx="7023575" cy="4537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0" name="Google Shape;148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717" y="5005475"/>
            <a:ext cx="1984692" cy="10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p37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2" name="Google Shape;148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05875" y="2140400"/>
            <a:ext cx="5651149" cy="34283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38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從本地下載確認檔案</a:t>
            </a:r>
            <a:endParaRPr/>
          </a:p>
        </p:txBody>
      </p:sp>
      <p:sp>
        <p:nvSpPr>
          <p:cNvPr id="1489" name="Google Shape;1489;p3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490" name="Google Shape;1490;p3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91" name="Google Shape;1491;p38"/>
          <p:cNvSpPr txBox="1"/>
          <p:nvPr/>
        </p:nvSpPr>
        <p:spPr>
          <a:xfrm>
            <a:off x="1011650" y="978600"/>
            <a:ext cx="10543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Char char="●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train.zip 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(檔案大小約15103 KB)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代表下載成功，預測 Colab 會使用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best.pt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模型權重檔。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Char char="●"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解壓縮後可在下載\train\content\runs\detect\train\weights找到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best.pt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92" name="Google Shape;1492;p38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3" name="Google Shape;149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00" y="2192525"/>
            <a:ext cx="6185351" cy="37524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4" name="Google Shape;149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8146" y="2192525"/>
            <a:ext cx="5409125" cy="1875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5" name="Google Shape;1495;p38"/>
          <p:cNvSpPr/>
          <p:nvPr/>
        </p:nvSpPr>
        <p:spPr>
          <a:xfrm>
            <a:off x="6929175" y="3454125"/>
            <a:ext cx="3956700" cy="1902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39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第二種下載方式</a:t>
            </a:r>
            <a:endParaRPr/>
          </a:p>
        </p:txBody>
      </p:sp>
      <p:sp>
        <p:nvSpPr>
          <p:cNvPr id="1502" name="Google Shape;1502;p3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503" name="Google Shape;1503;p3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04" name="Google Shape;1504;p39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也可以右鍵直接下載 best.pt (檔案大小約5385 KB)。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05" name="Google Shape;150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99" y="1627151"/>
            <a:ext cx="3346250" cy="44105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6" name="Google Shape;1506;p39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7" name="Google Shape;1507;p39"/>
          <p:cNvPicPr preferRelativeResize="0"/>
          <p:nvPr/>
        </p:nvPicPr>
        <p:blipFill rotWithShape="1">
          <a:blip r:embed="rId4">
            <a:alphaModFix/>
          </a:blip>
          <a:srcRect b="0" l="0" r="36292" t="0"/>
          <a:stretch/>
        </p:blipFill>
        <p:spPr>
          <a:xfrm>
            <a:off x="4727600" y="1627150"/>
            <a:ext cx="5989081" cy="44105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8" name="Google Shape;1508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35725" y="2956450"/>
            <a:ext cx="3229576" cy="7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39857c56499_0_0"/>
          <p:cNvSpPr txBox="1"/>
          <p:nvPr>
            <p:ph idx="1" type="body"/>
          </p:nvPr>
        </p:nvSpPr>
        <p:spPr>
          <a:xfrm>
            <a:off x="966811" y="808033"/>
            <a:ext cx="72768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zh-TW"/>
              <a:t>03.5</a:t>
            </a:r>
            <a:endParaRPr/>
          </a:p>
        </p:txBody>
      </p:sp>
      <p:sp>
        <p:nvSpPr>
          <p:cNvPr id="1514" name="Google Shape;1514;g39857c56499_0_0"/>
          <p:cNvSpPr txBox="1"/>
          <p:nvPr>
            <p:ph idx="2" type="body"/>
          </p:nvPr>
        </p:nvSpPr>
        <p:spPr>
          <a:xfrm>
            <a:off x="1242282" y="6207371"/>
            <a:ext cx="10370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None/>
            </a:pPr>
            <a:r>
              <a:t/>
            </a:r>
            <a:endParaRPr/>
          </a:p>
        </p:txBody>
      </p:sp>
      <p:sp>
        <p:nvSpPr>
          <p:cNvPr id="1515" name="Google Shape;1515;g39857c56499_0_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16" name="Google Shape;1516;g39857c56499_0_0"/>
          <p:cNvSpPr/>
          <p:nvPr/>
        </p:nvSpPr>
        <p:spPr>
          <a:xfrm>
            <a:off x="9251725" y="561525"/>
            <a:ext cx="2515200" cy="3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g39857c56499_0_0"/>
          <p:cNvSpPr txBox="1"/>
          <p:nvPr>
            <p:ph type="ctrTitle"/>
          </p:nvPr>
        </p:nvSpPr>
        <p:spPr>
          <a:xfrm>
            <a:off x="967100" y="2419100"/>
            <a:ext cx="10415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Colab Baseline 程式說明 (train</a:t>
            </a:r>
            <a:r>
              <a:rPr lang="zh-TW"/>
              <a:t>接續訓練</a:t>
            </a:r>
            <a:r>
              <a:rPr lang="zh-TW"/>
              <a:t>)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39857c56499_0_8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方法一 - 只上傳</a:t>
            </a:r>
            <a:r>
              <a:rPr lang="zh-TW">
                <a:solidFill>
                  <a:schemeClr val="accent3"/>
                </a:solidFill>
              </a:rPr>
              <a:t>模型</a:t>
            </a:r>
            <a:r>
              <a:rPr lang="zh-TW"/>
              <a:t>接著訓練</a:t>
            </a:r>
            <a:endParaRPr/>
          </a:p>
        </p:txBody>
      </p:sp>
      <p:sp>
        <p:nvSpPr>
          <p:cNvPr id="1524" name="Google Shape;1524;g39857c56499_0_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525" name="Google Shape;1525;g39857c56499_0_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26" name="Google Shape;1526;g39857c56499_0_8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優點</a:t>
            </a: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較</a:t>
            </a:r>
            <a:r>
              <a:rPr lang="zh-TW" sz="23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簡單</a:t>
            </a: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、模型比從頭訓練</a:t>
            </a:r>
            <a:r>
              <a:rPr lang="zh-TW" sz="23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較快收斂</a:t>
            </a:r>
            <a:endParaRPr sz="230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缺點 </a:t>
            </a: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</a:t>
            </a:r>
            <a:r>
              <a:rPr lang="zh-TW" sz="23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只有</a:t>
            </a: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預訓練</a:t>
            </a:r>
            <a:r>
              <a:rPr lang="zh-TW" sz="23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模型權重</a:t>
            </a: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lang="zh-TW" sz="23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超參數</a:t>
            </a: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還是要</a:t>
            </a:r>
            <a:r>
              <a:rPr lang="zh-TW" sz="23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從預設值訓練</a:t>
            </a:r>
            <a:endParaRPr sz="230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27" name="Google Shape;1527;g39857c56499_0_8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8" name="Google Shape;1528;g39857c56499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0" y="2609636"/>
            <a:ext cx="11887201" cy="339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29" name="Google Shape;1529;g39857c56499_0_8"/>
          <p:cNvSpPr/>
          <p:nvPr/>
        </p:nvSpPr>
        <p:spPr>
          <a:xfrm>
            <a:off x="378475" y="5616600"/>
            <a:ext cx="960300" cy="330900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0" name="Google Shape;1530;g39857c56499_0_8"/>
          <p:cNvCxnSpPr>
            <a:stCxn id="1529" idx="3"/>
          </p:cNvCxnSpPr>
          <p:nvPr/>
        </p:nvCxnSpPr>
        <p:spPr>
          <a:xfrm flipH="1" rot="10800000">
            <a:off x="1338775" y="3553350"/>
            <a:ext cx="5093100" cy="22287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" name="Google Shape;1536;g39857c56499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9180"/>
            <a:ext cx="12192000" cy="2839641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g39857c56499_0_46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538" name="Google Shape;1538;g39857c56499_0_46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39" name="Google Shape;1539;g39857c56499_0_46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初次訓練的 </a:t>
            </a:r>
            <a:r>
              <a:rPr lang="zh-TW" sz="23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epochs</a:t>
            </a: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數需先設定</a:t>
            </a:r>
            <a:r>
              <a:rPr lang="zh-TW" sz="23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大一點的數字</a:t>
            </a:r>
            <a:endParaRPr sz="230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40" name="Google Shape;1540;g39857c56499_0_46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g39857c56499_0_46"/>
          <p:cNvSpPr/>
          <p:nvPr/>
        </p:nvSpPr>
        <p:spPr>
          <a:xfrm>
            <a:off x="3836675" y="3326275"/>
            <a:ext cx="2861400" cy="330900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g39857c56499_0_46"/>
          <p:cNvSpPr txBox="1"/>
          <p:nvPr>
            <p:ph type="ctrTitle"/>
          </p:nvPr>
        </p:nvSpPr>
        <p:spPr>
          <a:xfrm>
            <a:off x="959950" y="350025"/>
            <a:ext cx="10292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方法二 - </a:t>
            </a:r>
            <a:r>
              <a:rPr lang="zh-TW"/>
              <a:t>增加 epochs 數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39857c56499_0_57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549" name="Google Shape;1549;g39857c56499_0_5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50" name="Google Shape;1550;g39857c56499_0_57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可能因為 </a:t>
            </a:r>
            <a:r>
              <a:rPr lang="zh-TW" sz="23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Colab 運算資源快用完</a:t>
            </a: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或</a:t>
            </a:r>
            <a:r>
              <a:rPr lang="zh-TW" sz="23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結果</a:t>
            </a: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已經</a:t>
            </a:r>
            <a:r>
              <a:rPr lang="zh-TW" sz="23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夠好暫停訓練</a:t>
            </a:r>
            <a:endParaRPr sz="230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51" name="Google Shape;1551;g39857c56499_0_57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g39857c56499_0_57"/>
          <p:cNvSpPr txBox="1"/>
          <p:nvPr>
            <p:ph type="ctrTitle"/>
          </p:nvPr>
        </p:nvSpPr>
        <p:spPr>
          <a:xfrm>
            <a:off x="959950" y="350025"/>
            <a:ext cx="10292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方法二 - </a:t>
            </a:r>
            <a:r>
              <a:rPr lang="zh-TW"/>
              <a:t>暫停訓練</a:t>
            </a:r>
            <a:endParaRPr/>
          </a:p>
        </p:txBody>
      </p:sp>
      <p:pic>
        <p:nvPicPr>
          <p:cNvPr id="1553" name="Google Shape;1553;g39857c56499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113" y="1470475"/>
            <a:ext cx="7519775" cy="45493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g39857c56499_0_57"/>
          <p:cNvSpPr/>
          <p:nvPr/>
        </p:nvSpPr>
        <p:spPr>
          <a:xfrm>
            <a:off x="3998875" y="1507476"/>
            <a:ext cx="428100" cy="359100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39857c56499_0_6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561" name="Google Shape;1561;g39857c56499_0_6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62" name="Google Shape;1562;g39857c56499_0_69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方法二需要</a:t>
            </a:r>
            <a:r>
              <a:rPr lang="zh-TW" sz="23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整個 train資料夾</a:t>
            </a: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才能讀取</a:t>
            </a:r>
            <a:r>
              <a:rPr lang="zh-TW" sz="23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上次訓練</a:t>
            </a: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r>
              <a:rPr lang="zh-TW" sz="23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超參數</a:t>
            </a:r>
            <a:endParaRPr sz="230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3" name="Google Shape;1563;g39857c56499_0_69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g39857c56499_0_69"/>
          <p:cNvSpPr txBox="1"/>
          <p:nvPr>
            <p:ph type="ctrTitle"/>
          </p:nvPr>
        </p:nvSpPr>
        <p:spPr>
          <a:xfrm>
            <a:off x="959950" y="350025"/>
            <a:ext cx="10292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方法二 - </a:t>
            </a:r>
            <a:r>
              <a:rPr lang="zh-TW"/>
              <a:t>下載整個 train 資料夾</a:t>
            </a:r>
            <a:endParaRPr/>
          </a:p>
        </p:txBody>
      </p:sp>
      <p:pic>
        <p:nvPicPr>
          <p:cNvPr id="1565" name="Google Shape;1565;g39857c56499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5049" y="1962878"/>
            <a:ext cx="8447601" cy="29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g39857c56499_0_69"/>
          <p:cNvPicPr preferRelativeResize="0"/>
          <p:nvPr/>
        </p:nvPicPr>
        <p:blipFill rotWithShape="1">
          <a:blip r:embed="rId4">
            <a:alphaModFix/>
          </a:blip>
          <a:srcRect b="36816" l="0" r="83237" t="0"/>
          <a:stretch/>
        </p:blipFill>
        <p:spPr>
          <a:xfrm>
            <a:off x="623275" y="1673850"/>
            <a:ext cx="1824952" cy="4161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g39857c56499_0_69"/>
          <p:cNvSpPr/>
          <p:nvPr/>
        </p:nvSpPr>
        <p:spPr>
          <a:xfrm>
            <a:off x="959950" y="3366300"/>
            <a:ext cx="1488300" cy="2469300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8ea51bad12_0_33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75" name="Google Shape;275;g38ea51bad12_0_33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6" name="Google Shape;276;g38ea51bad12_0_33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38ea51bad12_0_33"/>
          <p:cNvSpPr/>
          <p:nvPr/>
        </p:nvSpPr>
        <p:spPr>
          <a:xfrm>
            <a:off x="2533536" y="1309901"/>
            <a:ext cx="2591400" cy="801000"/>
          </a:xfrm>
          <a:prstGeom prst="curvedDownArrow">
            <a:avLst>
              <a:gd fmla="val 13018" name="adj1"/>
              <a:gd fmla="val 87130" name="adj2"/>
              <a:gd fmla="val 25000" name="adj3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78" name="Google Shape;278;g38ea51bad12_0_33"/>
          <p:cNvGrpSpPr/>
          <p:nvPr/>
        </p:nvGrpSpPr>
        <p:grpSpPr>
          <a:xfrm>
            <a:off x="2815375" y="750436"/>
            <a:ext cx="2020500" cy="843685"/>
            <a:chOff x="5033446" y="1988867"/>
            <a:chExt cx="2020500" cy="843685"/>
          </a:xfrm>
        </p:grpSpPr>
        <p:sp>
          <p:nvSpPr>
            <p:cNvPr id="279" name="Google Shape;279;g38ea51bad12_0_33"/>
            <p:cNvSpPr txBox="1"/>
            <p:nvPr/>
          </p:nvSpPr>
          <p:spPr>
            <a:xfrm>
              <a:off x="5213446" y="2186052"/>
              <a:ext cx="1840500" cy="646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在google drive中</a:t>
              </a:r>
              <a:b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儲存Colab baseline副本</a:t>
              </a:r>
              <a:endParaRPr b="1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</a:t>
              </a:r>
              <a:r>
                <a:rPr b="1" i="0" lang="zh-TW" sz="12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及</a:t>
              </a:r>
              <a:r>
                <a:rPr b="1" i="0" lang="zh-TW" sz="12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b="1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0" name="Google Shape;280;g38ea51bad12_0_33"/>
            <p:cNvSpPr/>
            <p:nvPr/>
          </p:nvSpPr>
          <p:spPr>
            <a:xfrm>
              <a:off x="5033446" y="1988867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81" name="Google Shape;281;g38ea51bad12_0_33"/>
          <p:cNvGrpSpPr/>
          <p:nvPr/>
        </p:nvGrpSpPr>
        <p:grpSpPr>
          <a:xfrm>
            <a:off x="3311857" y="1975159"/>
            <a:ext cx="836800" cy="808296"/>
            <a:chOff x="4822475" y="2435080"/>
            <a:chExt cx="836800" cy="808296"/>
          </a:xfrm>
        </p:grpSpPr>
        <p:sp>
          <p:nvSpPr>
            <p:cNvPr id="282" name="Google Shape;282;g38ea51bad12_0_33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endParaRPr/>
            </a:p>
          </p:txBody>
        </p:sp>
        <p:pic>
          <p:nvPicPr>
            <p:cNvPr id="283" name="Google Shape;283;g38ea51bad12_0_33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4" name="Google Shape;284;g38ea51bad12_0_33"/>
          <p:cNvGrpSpPr/>
          <p:nvPr/>
        </p:nvGrpSpPr>
        <p:grpSpPr>
          <a:xfrm>
            <a:off x="5256890" y="1977849"/>
            <a:ext cx="836800" cy="808296"/>
            <a:chOff x="4822475" y="2435080"/>
            <a:chExt cx="836800" cy="808296"/>
          </a:xfrm>
        </p:grpSpPr>
        <p:sp>
          <p:nvSpPr>
            <p:cNvPr id="285" name="Google Shape;285;g38ea51bad12_0_33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endParaRPr/>
            </a:p>
          </p:txBody>
        </p:sp>
        <p:pic>
          <p:nvPicPr>
            <p:cNvPr id="286" name="Google Shape;286;g38ea51bad12_0_33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7" name="Google Shape;287;g38ea51bad12_0_33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7268439" y="2028178"/>
            <a:ext cx="923461" cy="90101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38ea51bad12_0_33"/>
          <p:cNvSpPr/>
          <p:nvPr/>
        </p:nvSpPr>
        <p:spPr>
          <a:xfrm flipH="1" rot="10800000">
            <a:off x="1184047" y="3656395"/>
            <a:ext cx="9718800" cy="21171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89" name="Google Shape;289;g38ea51bad12_0_33"/>
          <p:cNvGrpSpPr/>
          <p:nvPr/>
        </p:nvGrpSpPr>
        <p:grpSpPr>
          <a:xfrm>
            <a:off x="3303329" y="5139854"/>
            <a:ext cx="5302133" cy="565432"/>
            <a:chOff x="3410133" y="376877"/>
            <a:chExt cx="5178876" cy="561948"/>
          </a:xfrm>
        </p:grpSpPr>
        <p:sp>
          <p:nvSpPr>
            <p:cNvPr id="290" name="Google Shape;290;g38ea51bad12_0_33"/>
            <p:cNvSpPr txBox="1"/>
            <p:nvPr/>
          </p:nvSpPr>
          <p:spPr>
            <a:xfrm>
              <a:off x="3603009" y="571625"/>
              <a:ext cx="4986000" cy="367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下載</a:t>
              </a:r>
              <a:r>
                <a:rPr b="1" i="0" lang="zh-TW" sz="18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資料集</a:t>
              </a: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(Training Dataset、Testing Dataset)</a:t>
              </a:r>
              <a:endPara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1" name="Google Shape;291;g38ea51bad12_0_33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92" name="Google Shape;292;g38ea51bad12_0_33"/>
          <p:cNvSpPr/>
          <p:nvPr/>
        </p:nvSpPr>
        <p:spPr>
          <a:xfrm flipH="1" rot="10800000">
            <a:off x="1184047" y="3656395"/>
            <a:ext cx="9718800" cy="21171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93" name="Google Shape;293;g38ea51bad12_0_33"/>
          <p:cNvGrpSpPr/>
          <p:nvPr/>
        </p:nvGrpSpPr>
        <p:grpSpPr>
          <a:xfrm>
            <a:off x="3303329" y="5139854"/>
            <a:ext cx="5302133" cy="565432"/>
            <a:chOff x="3410133" y="376877"/>
            <a:chExt cx="5178876" cy="561948"/>
          </a:xfrm>
        </p:grpSpPr>
        <p:sp>
          <p:nvSpPr>
            <p:cNvPr id="294" name="Google Shape;294;g38ea51bad12_0_33"/>
            <p:cNvSpPr txBox="1"/>
            <p:nvPr/>
          </p:nvSpPr>
          <p:spPr>
            <a:xfrm>
              <a:off x="3603009" y="571625"/>
              <a:ext cx="4986000" cy="367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下載</a:t>
              </a:r>
              <a:r>
                <a:rPr b="1" i="0" lang="zh-TW" sz="18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資料集</a:t>
              </a: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(Training Dataset、Testing Dataset)</a:t>
              </a:r>
              <a:endPara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5" name="Google Shape;295;g38ea51bad12_0_33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96" name="Google Shape;296;g38ea51bad12_0_33"/>
          <p:cNvGrpSpPr/>
          <p:nvPr/>
        </p:nvGrpSpPr>
        <p:grpSpPr>
          <a:xfrm rot="244078">
            <a:off x="8888036" y="4849293"/>
            <a:ext cx="1202206" cy="1217163"/>
            <a:chOff x="2745110" y="2183535"/>
            <a:chExt cx="3466833" cy="3509965"/>
          </a:xfrm>
        </p:grpSpPr>
        <p:pic>
          <p:nvPicPr>
            <p:cNvPr descr="答案用紙のイラスト（白紙・斜め）" id="297" name="Google Shape;297;g38ea51bad12_0_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4" y="2509764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298" name="Google Shape;298;g38ea51bad12_0_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9" y="2485457"/>
              <a:ext cx="2846836" cy="2906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299" name="Google Shape;299;g38ea51bad12_0_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開いた本のイラスト | かわいいフリー素材集 いらすとや" id="300" name="Google Shape;300;g38ea51bad12_0_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94">
            <a:off x="2209229" y="4982880"/>
            <a:ext cx="1012793" cy="91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38ea51bad12_0_33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7268439" y="2028178"/>
            <a:ext cx="923461" cy="90101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38ea51bad12_0_33"/>
          <p:cNvSpPr/>
          <p:nvPr/>
        </p:nvSpPr>
        <p:spPr>
          <a:xfrm flipH="1">
            <a:off x="8252134" y="2355321"/>
            <a:ext cx="963600" cy="46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03" name="Google Shape;303;g38ea51bad12_0_33"/>
          <p:cNvGrpSpPr/>
          <p:nvPr/>
        </p:nvGrpSpPr>
        <p:grpSpPr>
          <a:xfrm>
            <a:off x="7438810" y="2900081"/>
            <a:ext cx="1841700" cy="610800"/>
            <a:chOff x="3097865" y="3936638"/>
            <a:chExt cx="1841700" cy="610800"/>
          </a:xfrm>
        </p:grpSpPr>
        <p:sp>
          <p:nvSpPr>
            <p:cNvPr id="304" name="Google Shape;304;g38ea51bad12_0_33"/>
            <p:cNvSpPr txBox="1"/>
            <p:nvPr/>
          </p:nvSpPr>
          <p:spPr>
            <a:xfrm>
              <a:off x="3277865" y="4116638"/>
              <a:ext cx="1661700" cy="430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上傳</a:t>
              </a:r>
              <a:r>
                <a:rPr b="1" i="0" lang="zh-TW" sz="11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資料集</a:t>
              </a: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至</a:t>
              </a:r>
              <a:b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自己的google drive</a:t>
              </a:r>
              <a:endParaRPr/>
            </a:p>
          </p:txBody>
        </p:sp>
        <p:sp>
          <p:nvSpPr>
            <p:cNvPr id="305" name="Google Shape;305;g38ea51bad12_0_33"/>
            <p:cNvSpPr/>
            <p:nvPr/>
          </p:nvSpPr>
          <p:spPr>
            <a:xfrm>
              <a:off x="3097865" y="3936638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306" name="Google Shape;306;g38ea51bad12_0_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52031" y="1820759"/>
            <a:ext cx="2325070" cy="159897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38ea51bad12_0_33"/>
          <p:cNvSpPr txBox="1"/>
          <p:nvPr/>
        </p:nvSpPr>
        <p:spPr>
          <a:xfrm>
            <a:off x="9770522" y="2005886"/>
            <a:ext cx="1441500" cy="3078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參賽者本地電腦</a:t>
            </a:r>
            <a:endParaRPr/>
          </a:p>
        </p:txBody>
      </p:sp>
      <p:pic>
        <p:nvPicPr>
          <p:cNvPr descr="フォルダのイラスト" id="308" name="Google Shape;308;g38ea51bad12_0_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70222" y="1869325"/>
            <a:ext cx="833300" cy="6314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309" name="Google Shape;309;g38ea51bad12_0_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902">
            <a:off x="8544788" y="1992970"/>
            <a:ext cx="357921" cy="323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0" name="Google Shape;310;g38ea51bad12_0_33"/>
          <p:cNvGrpSpPr/>
          <p:nvPr/>
        </p:nvGrpSpPr>
        <p:grpSpPr>
          <a:xfrm rot="244950">
            <a:off x="8832972" y="1973329"/>
            <a:ext cx="452878" cy="458512"/>
            <a:chOff x="2745109" y="2183534"/>
            <a:chExt cx="3466835" cy="3509964"/>
          </a:xfrm>
        </p:grpSpPr>
        <p:pic>
          <p:nvPicPr>
            <p:cNvPr descr="答案用紙のイラスト（白紙・斜め）" id="311" name="Google Shape;311;g38ea51bad12_0_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312" name="Google Shape;312;g38ea51bad12_0_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313" name="Google Shape;313;g38ea51bad12_0_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4" name="Google Shape;314;g38ea51bad12_0_33"/>
          <p:cNvGrpSpPr/>
          <p:nvPr/>
        </p:nvGrpSpPr>
        <p:grpSpPr>
          <a:xfrm>
            <a:off x="5256890" y="1977849"/>
            <a:ext cx="836800" cy="808296"/>
            <a:chOff x="4822475" y="2435080"/>
            <a:chExt cx="836800" cy="808296"/>
          </a:xfrm>
        </p:grpSpPr>
        <p:sp>
          <p:nvSpPr>
            <p:cNvPr id="315" name="Google Shape;315;g38ea51bad12_0_33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endParaRPr/>
            </a:p>
          </p:txBody>
        </p:sp>
        <p:pic>
          <p:nvPicPr>
            <p:cNvPr id="316" name="Google Shape;316;g38ea51bad12_0_33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7" name="Google Shape;317;g38ea51bad12_0_33"/>
          <p:cNvSpPr/>
          <p:nvPr/>
        </p:nvSpPr>
        <p:spPr>
          <a:xfrm flipH="1">
            <a:off x="6391094" y="2356100"/>
            <a:ext cx="783300" cy="46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フォルダのイラスト" id="318" name="Google Shape;318;g38ea51bad12_0_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93025" y="1861897"/>
            <a:ext cx="833300" cy="6314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319" name="Google Shape;319;g38ea51bad12_0_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902">
            <a:off x="6667591" y="1985542"/>
            <a:ext cx="357921" cy="32359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38ea51bad12_0_33"/>
          <p:cNvSpPr/>
          <p:nvPr/>
        </p:nvSpPr>
        <p:spPr>
          <a:xfrm flipH="1">
            <a:off x="8252134" y="2355321"/>
            <a:ext cx="963600" cy="46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21" name="Google Shape;321;g38ea51bad12_0_33"/>
          <p:cNvGrpSpPr/>
          <p:nvPr/>
        </p:nvGrpSpPr>
        <p:grpSpPr>
          <a:xfrm>
            <a:off x="3311857" y="1975159"/>
            <a:ext cx="836800" cy="808296"/>
            <a:chOff x="4822475" y="2435080"/>
            <a:chExt cx="836800" cy="808296"/>
          </a:xfrm>
        </p:grpSpPr>
        <p:sp>
          <p:nvSpPr>
            <p:cNvPr id="322" name="Google Shape;322;g38ea51bad12_0_33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endParaRPr/>
            </a:p>
          </p:txBody>
        </p:sp>
        <p:pic>
          <p:nvPicPr>
            <p:cNvPr id="323" name="Google Shape;323;g38ea51bad12_0_33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" name="Google Shape;324;g38ea51bad12_0_33"/>
          <p:cNvGrpSpPr/>
          <p:nvPr/>
        </p:nvGrpSpPr>
        <p:grpSpPr>
          <a:xfrm>
            <a:off x="514908" y="1690122"/>
            <a:ext cx="2290938" cy="2192112"/>
            <a:chOff x="9689265" y="2157163"/>
            <a:chExt cx="1811161" cy="1872000"/>
          </a:xfrm>
        </p:grpSpPr>
        <p:pic>
          <p:nvPicPr>
            <p:cNvPr descr="ウェブサイトのイラスト" id="325" name="Google Shape;325;g38ea51bad12_0_3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689265" y="2157163"/>
              <a:ext cx="1811161" cy="18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g38ea51bad12_0_33"/>
            <p:cNvSpPr txBox="1"/>
            <p:nvPr/>
          </p:nvSpPr>
          <p:spPr>
            <a:xfrm>
              <a:off x="10124618" y="2396536"/>
              <a:ext cx="1141800" cy="315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54813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競賽網站</a:t>
              </a:r>
              <a:endParaRPr/>
            </a:p>
          </p:txBody>
        </p:sp>
      </p:grpSp>
      <p:grpSp>
        <p:nvGrpSpPr>
          <p:cNvPr id="327" name="Google Shape;327;g38ea51bad12_0_33"/>
          <p:cNvGrpSpPr/>
          <p:nvPr/>
        </p:nvGrpSpPr>
        <p:grpSpPr>
          <a:xfrm>
            <a:off x="4720011" y="2632011"/>
            <a:ext cx="1721942" cy="737977"/>
            <a:chOff x="5567898" y="3927020"/>
            <a:chExt cx="1799689" cy="737977"/>
          </a:xfrm>
        </p:grpSpPr>
        <p:sp>
          <p:nvSpPr>
            <p:cNvPr id="328" name="Google Shape;328;g38ea51bad12_0_33"/>
            <p:cNvSpPr txBox="1"/>
            <p:nvPr/>
          </p:nvSpPr>
          <p:spPr>
            <a:xfrm>
              <a:off x="5752987" y="4110897"/>
              <a:ext cx="1614600" cy="554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google drive中的資料集會自行載入到</a:t>
              </a:r>
              <a:b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Colab baseline</a:t>
              </a:r>
              <a: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副本</a:t>
              </a:r>
              <a:endParaRPr b="1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9" name="Google Shape;329;g38ea51bad12_0_33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descr="フォルダのイラスト" id="330" name="Google Shape;330;g38ea51bad12_0_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73578" y="2441133"/>
            <a:ext cx="462828" cy="350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331" name="Google Shape;331;g38ea51bad12_0_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85">
            <a:off x="10321621" y="2550002"/>
            <a:ext cx="178343" cy="161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g38ea51bad12_0_33"/>
          <p:cNvGrpSpPr/>
          <p:nvPr/>
        </p:nvGrpSpPr>
        <p:grpSpPr>
          <a:xfrm rot="243532">
            <a:off x="10462990" y="2507531"/>
            <a:ext cx="264490" cy="267780"/>
            <a:chOff x="2745109" y="2183534"/>
            <a:chExt cx="3466835" cy="3509964"/>
          </a:xfrm>
        </p:grpSpPr>
        <p:pic>
          <p:nvPicPr>
            <p:cNvPr descr="答案用紙のイラスト（白紙・斜め）" id="333" name="Google Shape;333;g38ea51bad12_0_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334" name="Google Shape;334;g38ea51bad12_0_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335" name="Google Shape;335;g38ea51bad12_0_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3" name="Google Shape;1573;g39857c56499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5" y="2151061"/>
            <a:ext cx="11887201" cy="336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574" name="Google Shape;1574;g39857c56499_0_93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575" name="Google Shape;1575;g39857c56499_0_93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76" name="Google Shape;1576;g39857c56499_0_93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將上次的 train 資料夾移動至 /content/runs/detect/ 底下</a:t>
            </a:r>
            <a:endParaRPr sz="230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77" name="Google Shape;1577;g39857c56499_0_93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g39857c56499_0_93"/>
          <p:cNvSpPr txBox="1"/>
          <p:nvPr>
            <p:ph type="ctrTitle"/>
          </p:nvPr>
        </p:nvSpPr>
        <p:spPr>
          <a:xfrm>
            <a:off x="959950" y="350025"/>
            <a:ext cx="10292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方法二 - </a:t>
            </a:r>
            <a:r>
              <a:rPr lang="zh-TW"/>
              <a:t>載入上次的訓練</a:t>
            </a:r>
            <a:endParaRPr/>
          </a:p>
        </p:txBody>
      </p:sp>
      <p:sp>
        <p:nvSpPr>
          <p:cNvPr id="1579" name="Google Shape;1579;g39857c56499_0_93"/>
          <p:cNvSpPr/>
          <p:nvPr/>
        </p:nvSpPr>
        <p:spPr>
          <a:xfrm>
            <a:off x="2441700" y="3278772"/>
            <a:ext cx="9455100" cy="1345200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g39857c56499_0_93"/>
          <p:cNvSpPr/>
          <p:nvPr/>
        </p:nvSpPr>
        <p:spPr>
          <a:xfrm>
            <a:off x="154550" y="3509026"/>
            <a:ext cx="1566900" cy="1958400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6" name="Google Shape;1586;g39857c56499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280" y="2033011"/>
            <a:ext cx="8673883" cy="3884460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g39857c56499_0_81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588" name="Google Shape;1588;g39857c56499_0_8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89" name="Google Shape;1589;g39857c56499_0_81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指定模型權重並將 </a:t>
            </a:r>
            <a:r>
              <a:rPr lang="zh-TW" sz="23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resume</a:t>
            </a: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參數改成 </a:t>
            </a:r>
            <a:r>
              <a:rPr lang="zh-TW" sz="23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True</a:t>
            </a: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就可以讀取上次訓練的</a:t>
            </a:r>
            <a:r>
              <a:rPr lang="zh-TW" sz="23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模型權重</a:t>
            </a: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</a:t>
            </a:r>
            <a:r>
              <a:rPr lang="zh-TW" sz="23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超參數</a:t>
            </a: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設定接續訓練</a:t>
            </a:r>
            <a:endParaRPr sz="230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90" name="Google Shape;1590;g39857c56499_0_81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g39857c56499_0_81"/>
          <p:cNvSpPr txBox="1"/>
          <p:nvPr>
            <p:ph type="ctrTitle"/>
          </p:nvPr>
        </p:nvSpPr>
        <p:spPr>
          <a:xfrm>
            <a:off x="959950" y="350025"/>
            <a:ext cx="10292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方法二 - </a:t>
            </a:r>
            <a:r>
              <a:rPr lang="zh-TW"/>
              <a:t>接續訓練</a:t>
            </a:r>
            <a:endParaRPr/>
          </a:p>
        </p:txBody>
      </p:sp>
      <p:sp>
        <p:nvSpPr>
          <p:cNvPr id="1592" name="Google Shape;1592;g39857c56499_0_81"/>
          <p:cNvSpPr/>
          <p:nvPr/>
        </p:nvSpPr>
        <p:spPr>
          <a:xfrm>
            <a:off x="3797750" y="2844050"/>
            <a:ext cx="1180800" cy="234900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g39857c56499_0_81"/>
          <p:cNvSpPr/>
          <p:nvPr/>
        </p:nvSpPr>
        <p:spPr>
          <a:xfrm>
            <a:off x="2039450" y="2399525"/>
            <a:ext cx="4405500" cy="3105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39857c56499_0_122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600" name="Google Shape;1600;g39857c56499_0_122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01" name="Google Shape;1601;g39857c56499_0_122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lang="zh-TW" sz="23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resume</a:t>
            </a: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參數</a:t>
            </a: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只能接續訓練</a:t>
            </a:r>
            <a:r>
              <a:rPr lang="zh-TW" sz="23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未訓練完</a:t>
            </a: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 epochs，如果一開始設定為epochs=20且訓練完成，則無法使用 </a:t>
            </a:r>
            <a:r>
              <a:rPr lang="zh-TW" sz="23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resume </a:t>
            </a:r>
            <a:r>
              <a:rPr lang="zh-TW" sz="2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接續訓練</a:t>
            </a:r>
            <a:endParaRPr sz="230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02" name="Google Shape;1602;g39857c56499_0_122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g39857c56499_0_122"/>
          <p:cNvSpPr txBox="1"/>
          <p:nvPr>
            <p:ph type="ctrTitle"/>
          </p:nvPr>
        </p:nvSpPr>
        <p:spPr>
          <a:xfrm>
            <a:off x="959950" y="350025"/>
            <a:ext cx="10292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方法二 - 接續訓練</a:t>
            </a:r>
            <a:endParaRPr/>
          </a:p>
        </p:txBody>
      </p:sp>
      <p:pic>
        <p:nvPicPr>
          <p:cNvPr id="1604" name="Google Shape;1604;g39857c56499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30" y="1898011"/>
            <a:ext cx="4563385" cy="3884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g39857c56499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140" y="1898011"/>
            <a:ext cx="5845243" cy="3884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40"/>
          <p:cNvSpPr txBox="1"/>
          <p:nvPr>
            <p:ph idx="1" type="body"/>
          </p:nvPr>
        </p:nvSpPr>
        <p:spPr>
          <a:xfrm>
            <a:off x="966811" y="808033"/>
            <a:ext cx="72768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zh-TW"/>
              <a:t>04</a:t>
            </a:r>
            <a:endParaRPr/>
          </a:p>
        </p:txBody>
      </p:sp>
      <p:sp>
        <p:nvSpPr>
          <p:cNvPr id="1611" name="Google Shape;1611;p40"/>
          <p:cNvSpPr txBox="1"/>
          <p:nvPr>
            <p:ph idx="2" type="body"/>
          </p:nvPr>
        </p:nvSpPr>
        <p:spPr>
          <a:xfrm>
            <a:off x="1242282" y="6207371"/>
            <a:ext cx="10370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None/>
            </a:pPr>
            <a:r>
              <a:t/>
            </a:r>
            <a:endParaRPr/>
          </a:p>
        </p:txBody>
      </p:sp>
      <p:sp>
        <p:nvSpPr>
          <p:cNvPr id="1612" name="Google Shape;1612;p4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13" name="Google Shape;1613;p40"/>
          <p:cNvSpPr/>
          <p:nvPr/>
        </p:nvSpPr>
        <p:spPr>
          <a:xfrm>
            <a:off x="9251725" y="561525"/>
            <a:ext cx="2515200" cy="3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40"/>
          <p:cNvSpPr txBox="1"/>
          <p:nvPr>
            <p:ph type="ctrTitle"/>
          </p:nvPr>
        </p:nvSpPr>
        <p:spPr>
          <a:xfrm>
            <a:off x="967109" y="2419102"/>
            <a:ext cx="10191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70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Colab Baseline 程式說明 (predict)</a:t>
            </a:r>
            <a:endParaRPr sz="44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41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621" name="Google Shape;1621;p4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22" name="Google Shape;1622;p41"/>
          <p:cNvSpPr txBox="1"/>
          <p:nvPr>
            <p:ph type="ctrTitle"/>
          </p:nvPr>
        </p:nvSpPr>
        <p:spPr>
          <a:xfrm>
            <a:off x="482850" y="240850"/>
            <a:ext cx="95865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打開瀏覽器</a:t>
            </a:r>
            <a:endParaRPr/>
          </a:p>
        </p:txBody>
      </p:sp>
      <p:sp>
        <p:nvSpPr>
          <p:cNvPr id="1623" name="Google Shape;1623;p41"/>
          <p:cNvSpPr txBox="1"/>
          <p:nvPr/>
        </p:nvSpPr>
        <p:spPr>
          <a:xfrm>
            <a:off x="1011650" y="978600"/>
            <a:ext cx="106455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Baseline 會透過瀏覽器打開 Colab 完成預測。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24" name="Google Shape;162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338" y="2418225"/>
            <a:ext cx="11363325" cy="1381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42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開啟Colab(predict)</a:t>
            </a:r>
            <a:endParaRPr/>
          </a:p>
        </p:txBody>
      </p:sp>
      <p:sp>
        <p:nvSpPr>
          <p:cNvPr id="1631" name="Google Shape;1631;p42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632" name="Google Shape;1632;p42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33" name="Google Shape;1633;p42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sng" cap="none" strike="noStrike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https://colab.research.google.com/drive/1stJmbvLs66XMWFKTsrLt_iFzePOx8Kpu?usp=sharing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34" name="Google Shape;163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7012" y="1832275"/>
            <a:ext cx="7937977" cy="42482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5" name="Google Shape;1635;p42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387bc095912_1_936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儲存Colab副本</a:t>
            </a:r>
            <a:endParaRPr/>
          </a:p>
        </p:txBody>
      </p:sp>
      <p:sp>
        <p:nvSpPr>
          <p:cNvPr id="1642" name="Google Shape;1642;g387bc095912_1_936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643" name="Google Shape;1643;g387bc095912_1_936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44" name="Google Shape;1644;g387bc095912_1_936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5" name="Google Shape;1645;g387bc095912_1_936" title="投影片2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725" y="890845"/>
            <a:ext cx="9024557" cy="507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Google Shape;165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3900" y="1487650"/>
            <a:ext cx="5004199" cy="46295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2" name="Google Shape;1652;p43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>
                <a:solidFill>
                  <a:schemeClr val="accent3"/>
                </a:solidFill>
              </a:rPr>
              <a:t>儲存副本</a:t>
            </a:r>
            <a:r>
              <a:rPr lang="zh-TW"/>
              <a:t>至個人雲端</a:t>
            </a:r>
            <a:endParaRPr/>
          </a:p>
        </p:txBody>
      </p:sp>
      <p:sp>
        <p:nvSpPr>
          <p:cNvPr id="1653" name="Google Shape;1653;p43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654" name="Google Shape;1654;p43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55" name="Google Shape;1655;p43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如果想保留運行過程，請先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登入Google帳號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儲存副本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再開始運行。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56" name="Google Shape;1656;p43"/>
          <p:cNvSpPr txBox="1"/>
          <p:nvPr/>
        </p:nvSpPr>
        <p:spPr>
          <a:xfrm>
            <a:off x="8876096" y="3824466"/>
            <a:ext cx="1800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儲存副本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657" name="Google Shape;1657;p43"/>
          <p:cNvCxnSpPr/>
          <p:nvPr/>
        </p:nvCxnSpPr>
        <p:spPr>
          <a:xfrm rot="10800000">
            <a:off x="5902475" y="4083975"/>
            <a:ext cx="29415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58" name="Google Shape;1658;p43"/>
          <p:cNvSpPr/>
          <p:nvPr/>
        </p:nvSpPr>
        <p:spPr>
          <a:xfrm>
            <a:off x="3969960" y="3955925"/>
            <a:ext cx="1800900" cy="2349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9" name="Google Shape;165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43970" y="1944325"/>
            <a:ext cx="2207504" cy="20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p43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44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連線至GPU</a:t>
            </a:r>
            <a:endParaRPr/>
          </a:p>
        </p:txBody>
      </p:sp>
      <p:sp>
        <p:nvSpPr>
          <p:cNvPr id="1667" name="Google Shape;1667;p44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668" name="Google Shape;1668;p4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69" name="Google Shape;1669;p44"/>
          <p:cNvSpPr txBox="1"/>
          <p:nvPr/>
        </p:nvSpPr>
        <p:spPr>
          <a:xfrm>
            <a:off x="810650" y="978600"/>
            <a:ext cx="10369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點選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Colab 右上角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進行連線，連線有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綠色勾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後可以再次點開查看資源是否有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GPU RAM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70" name="Google Shape;1670;p44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1" name="Google Shape;1671;p44"/>
          <p:cNvGrpSpPr/>
          <p:nvPr/>
        </p:nvGrpSpPr>
        <p:grpSpPr>
          <a:xfrm>
            <a:off x="460550" y="1813650"/>
            <a:ext cx="11103800" cy="4241335"/>
            <a:chOff x="460550" y="1813650"/>
            <a:chExt cx="11103800" cy="4241335"/>
          </a:xfrm>
        </p:grpSpPr>
        <p:pic>
          <p:nvPicPr>
            <p:cNvPr id="1672" name="Google Shape;1672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0550" y="1813650"/>
              <a:ext cx="11103799" cy="4241325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673" name="Google Shape;1673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08928" y="2232685"/>
              <a:ext cx="3655422" cy="38223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45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切換連線至GPU</a:t>
            </a:r>
            <a:endParaRPr/>
          </a:p>
        </p:txBody>
      </p:sp>
      <p:sp>
        <p:nvSpPr>
          <p:cNvPr id="1680" name="Google Shape;1680;p45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681" name="Google Shape;1681;p45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82" name="Google Shape;1682;p45"/>
          <p:cNvSpPr txBox="1"/>
          <p:nvPr/>
        </p:nvSpPr>
        <p:spPr>
          <a:xfrm>
            <a:off x="810650" y="978600"/>
            <a:ext cx="10369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如果沒有連線至 GPU 可以點選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右上倒三角形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-&gt;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變更執行階段類型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-&gt; 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選取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T4 GPU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-&gt;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儲存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，切換連線至 GPU 。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83" name="Google Shape;1683;p45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4" name="Google Shape;168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7038" y="1831750"/>
            <a:ext cx="7997925" cy="4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8ea51bad12_0_42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42" name="Google Shape;342;g38ea51bad12_0_42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3" name="Google Shape;343;g38ea51bad12_0_42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38ea51bad12_0_42"/>
          <p:cNvSpPr/>
          <p:nvPr/>
        </p:nvSpPr>
        <p:spPr>
          <a:xfrm>
            <a:off x="2533536" y="1309901"/>
            <a:ext cx="2591400" cy="801000"/>
          </a:xfrm>
          <a:prstGeom prst="curvedDownArrow">
            <a:avLst>
              <a:gd fmla="val 13018" name="adj1"/>
              <a:gd fmla="val 87130" name="adj2"/>
              <a:gd fmla="val 25000" name="adj3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45" name="Google Shape;345;g38ea51bad12_0_42"/>
          <p:cNvGrpSpPr/>
          <p:nvPr/>
        </p:nvGrpSpPr>
        <p:grpSpPr>
          <a:xfrm>
            <a:off x="2815375" y="750436"/>
            <a:ext cx="2020500" cy="843685"/>
            <a:chOff x="5033446" y="1988867"/>
            <a:chExt cx="2020500" cy="843685"/>
          </a:xfrm>
        </p:grpSpPr>
        <p:sp>
          <p:nvSpPr>
            <p:cNvPr id="346" name="Google Shape;346;g38ea51bad12_0_42"/>
            <p:cNvSpPr txBox="1"/>
            <p:nvPr/>
          </p:nvSpPr>
          <p:spPr>
            <a:xfrm>
              <a:off x="5213446" y="2186052"/>
              <a:ext cx="1840500" cy="646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在google drive中</a:t>
              </a:r>
              <a:b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儲存Colab baseline副本</a:t>
              </a:r>
              <a:endParaRPr b="1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</a:t>
              </a:r>
              <a:r>
                <a:rPr b="1" i="0" lang="zh-TW" sz="12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及</a:t>
              </a:r>
              <a:r>
                <a:rPr b="1" i="0" lang="zh-TW" sz="12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b="1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7" name="Google Shape;347;g38ea51bad12_0_42"/>
            <p:cNvSpPr/>
            <p:nvPr/>
          </p:nvSpPr>
          <p:spPr>
            <a:xfrm>
              <a:off x="5033446" y="1988867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48" name="Google Shape;348;g38ea51bad12_0_42"/>
          <p:cNvGrpSpPr/>
          <p:nvPr/>
        </p:nvGrpSpPr>
        <p:grpSpPr>
          <a:xfrm>
            <a:off x="3311857" y="1975159"/>
            <a:ext cx="836800" cy="808296"/>
            <a:chOff x="4822475" y="2435080"/>
            <a:chExt cx="836800" cy="808296"/>
          </a:xfrm>
        </p:grpSpPr>
        <p:sp>
          <p:nvSpPr>
            <p:cNvPr id="349" name="Google Shape;349;g38ea51bad12_0_42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endParaRPr/>
            </a:p>
          </p:txBody>
        </p:sp>
        <p:pic>
          <p:nvPicPr>
            <p:cNvPr id="350" name="Google Shape;350;g38ea51bad12_0_42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1" name="Google Shape;351;g38ea51bad12_0_42"/>
          <p:cNvGrpSpPr/>
          <p:nvPr/>
        </p:nvGrpSpPr>
        <p:grpSpPr>
          <a:xfrm>
            <a:off x="5256890" y="1977849"/>
            <a:ext cx="836800" cy="808296"/>
            <a:chOff x="4822475" y="2435080"/>
            <a:chExt cx="836800" cy="808296"/>
          </a:xfrm>
        </p:grpSpPr>
        <p:sp>
          <p:nvSpPr>
            <p:cNvPr id="352" name="Google Shape;352;g38ea51bad12_0_42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endParaRPr/>
            </a:p>
          </p:txBody>
        </p:sp>
        <p:pic>
          <p:nvPicPr>
            <p:cNvPr id="353" name="Google Shape;353;g38ea51bad12_0_42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4" name="Google Shape;354;g38ea51bad12_0_42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7268439" y="2028178"/>
            <a:ext cx="923461" cy="90101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38ea51bad12_0_42"/>
          <p:cNvSpPr/>
          <p:nvPr/>
        </p:nvSpPr>
        <p:spPr>
          <a:xfrm flipH="1" rot="10800000">
            <a:off x="1184047" y="3656395"/>
            <a:ext cx="9718800" cy="21171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56" name="Google Shape;356;g38ea51bad12_0_42"/>
          <p:cNvGrpSpPr/>
          <p:nvPr/>
        </p:nvGrpSpPr>
        <p:grpSpPr>
          <a:xfrm>
            <a:off x="3303329" y="5139854"/>
            <a:ext cx="5302133" cy="565432"/>
            <a:chOff x="3410133" y="376877"/>
            <a:chExt cx="5178876" cy="561948"/>
          </a:xfrm>
        </p:grpSpPr>
        <p:sp>
          <p:nvSpPr>
            <p:cNvPr id="357" name="Google Shape;357;g38ea51bad12_0_42"/>
            <p:cNvSpPr txBox="1"/>
            <p:nvPr/>
          </p:nvSpPr>
          <p:spPr>
            <a:xfrm>
              <a:off x="3603009" y="571625"/>
              <a:ext cx="4986000" cy="367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下載</a:t>
              </a:r>
              <a:r>
                <a:rPr b="1" i="0" lang="zh-TW" sz="18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資料集</a:t>
              </a: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(Training Dataset、Testing Dataset)</a:t>
              </a:r>
              <a:endPara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8" name="Google Shape;358;g38ea51bad12_0_42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59" name="Google Shape;359;g38ea51bad12_0_42"/>
          <p:cNvSpPr/>
          <p:nvPr/>
        </p:nvSpPr>
        <p:spPr>
          <a:xfrm flipH="1" rot="10800000">
            <a:off x="1184047" y="3656395"/>
            <a:ext cx="9718800" cy="21171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60" name="Google Shape;360;g38ea51bad12_0_42"/>
          <p:cNvGrpSpPr/>
          <p:nvPr/>
        </p:nvGrpSpPr>
        <p:grpSpPr>
          <a:xfrm>
            <a:off x="3303329" y="5139854"/>
            <a:ext cx="5302133" cy="565432"/>
            <a:chOff x="3410133" y="376877"/>
            <a:chExt cx="5178876" cy="561948"/>
          </a:xfrm>
        </p:grpSpPr>
        <p:sp>
          <p:nvSpPr>
            <p:cNvPr id="361" name="Google Shape;361;g38ea51bad12_0_42"/>
            <p:cNvSpPr txBox="1"/>
            <p:nvPr/>
          </p:nvSpPr>
          <p:spPr>
            <a:xfrm>
              <a:off x="3603009" y="571625"/>
              <a:ext cx="4986000" cy="367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下載</a:t>
              </a:r>
              <a:r>
                <a:rPr b="1" i="0" lang="zh-TW" sz="18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資料集</a:t>
              </a: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(Training Dataset、Testing Dataset)</a:t>
              </a:r>
              <a:endPara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2" name="Google Shape;362;g38ea51bad12_0_42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63" name="Google Shape;363;g38ea51bad12_0_42"/>
          <p:cNvGrpSpPr/>
          <p:nvPr/>
        </p:nvGrpSpPr>
        <p:grpSpPr>
          <a:xfrm rot="244078">
            <a:off x="8888036" y="4849293"/>
            <a:ext cx="1202206" cy="1217163"/>
            <a:chOff x="2745110" y="2183535"/>
            <a:chExt cx="3466833" cy="3509965"/>
          </a:xfrm>
        </p:grpSpPr>
        <p:pic>
          <p:nvPicPr>
            <p:cNvPr descr="答案用紙のイラスト（白紙・斜め）" id="364" name="Google Shape;364;g38ea51bad12_0_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4" y="2509764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365" name="Google Shape;365;g38ea51bad12_0_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9" y="2485457"/>
              <a:ext cx="2846836" cy="2906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366" name="Google Shape;366;g38ea51bad12_0_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開いた本のイラスト | かわいいフリー素材集 いらすとや" id="367" name="Google Shape;367;g38ea51bad12_0_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94">
            <a:off x="2209229" y="4982880"/>
            <a:ext cx="1012793" cy="91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38ea51bad12_0_42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7268439" y="2028178"/>
            <a:ext cx="923461" cy="90101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38ea51bad12_0_42"/>
          <p:cNvSpPr/>
          <p:nvPr/>
        </p:nvSpPr>
        <p:spPr>
          <a:xfrm flipH="1">
            <a:off x="8252134" y="2355321"/>
            <a:ext cx="963600" cy="46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70" name="Google Shape;370;g38ea51bad12_0_42"/>
          <p:cNvGrpSpPr/>
          <p:nvPr/>
        </p:nvGrpSpPr>
        <p:grpSpPr>
          <a:xfrm>
            <a:off x="7438810" y="2900081"/>
            <a:ext cx="1841700" cy="610800"/>
            <a:chOff x="3097865" y="3936638"/>
            <a:chExt cx="1841700" cy="610800"/>
          </a:xfrm>
        </p:grpSpPr>
        <p:sp>
          <p:nvSpPr>
            <p:cNvPr id="371" name="Google Shape;371;g38ea51bad12_0_42"/>
            <p:cNvSpPr txBox="1"/>
            <p:nvPr/>
          </p:nvSpPr>
          <p:spPr>
            <a:xfrm>
              <a:off x="3277865" y="4116638"/>
              <a:ext cx="1661700" cy="430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上傳</a:t>
              </a:r>
              <a:r>
                <a:rPr b="1" i="0" lang="zh-TW" sz="11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資料集</a:t>
              </a: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至</a:t>
              </a:r>
              <a:b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自己的google drive</a:t>
              </a:r>
              <a:endParaRPr/>
            </a:p>
          </p:txBody>
        </p:sp>
        <p:sp>
          <p:nvSpPr>
            <p:cNvPr id="372" name="Google Shape;372;g38ea51bad12_0_42"/>
            <p:cNvSpPr/>
            <p:nvPr/>
          </p:nvSpPr>
          <p:spPr>
            <a:xfrm>
              <a:off x="3097865" y="3936638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373" name="Google Shape;373;g38ea51bad12_0_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52031" y="1820759"/>
            <a:ext cx="2325070" cy="159897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38ea51bad12_0_42"/>
          <p:cNvSpPr txBox="1"/>
          <p:nvPr/>
        </p:nvSpPr>
        <p:spPr>
          <a:xfrm>
            <a:off x="9770522" y="2005886"/>
            <a:ext cx="1441500" cy="3078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參賽者本地電腦</a:t>
            </a:r>
            <a:endParaRPr/>
          </a:p>
        </p:txBody>
      </p:sp>
      <p:pic>
        <p:nvPicPr>
          <p:cNvPr descr="フォルダのイラスト" id="375" name="Google Shape;375;g38ea51bad12_0_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70222" y="1869325"/>
            <a:ext cx="833300" cy="6314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376" name="Google Shape;376;g38ea51bad12_0_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902">
            <a:off x="8544788" y="1992970"/>
            <a:ext cx="357921" cy="323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g38ea51bad12_0_42"/>
          <p:cNvGrpSpPr/>
          <p:nvPr/>
        </p:nvGrpSpPr>
        <p:grpSpPr>
          <a:xfrm rot="244950">
            <a:off x="8832972" y="1973329"/>
            <a:ext cx="452878" cy="458512"/>
            <a:chOff x="2745109" y="2183534"/>
            <a:chExt cx="3466835" cy="3509964"/>
          </a:xfrm>
        </p:grpSpPr>
        <p:pic>
          <p:nvPicPr>
            <p:cNvPr descr="答案用紙のイラスト（白紙・斜め）" id="378" name="Google Shape;378;g38ea51bad12_0_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379" name="Google Shape;379;g38ea51bad12_0_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380" name="Google Shape;380;g38ea51bad12_0_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1" name="Google Shape;381;g38ea51bad12_0_42"/>
          <p:cNvGrpSpPr/>
          <p:nvPr/>
        </p:nvGrpSpPr>
        <p:grpSpPr>
          <a:xfrm>
            <a:off x="5256890" y="1977849"/>
            <a:ext cx="836800" cy="808296"/>
            <a:chOff x="4822475" y="2435080"/>
            <a:chExt cx="836800" cy="808296"/>
          </a:xfrm>
        </p:grpSpPr>
        <p:sp>
          <p:nvSpPr>
            <p:cNvPr id="382" name="Google Shape;382;g38ea51bad12_0_42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endParaRPr/>
            </a:p>
          </p:txBody>
        </p:sp>
        <p:pic>
          <p:nvPicPr>
            <p:cNvPr id="383" name="Google Shape;383;g38ea51bad12_0_42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4" name="Google Shape;384;g38ea51bad12_0_42"/>
          <p:cNvSpPr/>
          <p:nvPr/>
        </p:nvSpPr>
        <p:spPr>
          <a:xfrm flipH="1">
            <a:off x="6391094" y="2356100"/>
            <a:ext cx="783300" cy="46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フォルダのイラスト" id="385" name="Google Shape;385;g38ea51bad12_0_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93025" y="1861897"/>
            <a:ext cx="833300" cy="6314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386" name="Google Shape;386;g38ea51bad12_0_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902">
            <a:off x="6667591" y="1985542"/>
            <a:ext cx="357921" cy="32359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38ea51bad12_0_42"/>
          <p:cNvSpPr/>
          <p:nvPr/>
        </p:nvSpPr>
        <p:spPr>
          <a:xfrm flipH="1" rot="10800000">
            <a:off x="5291159" y="3353078"/>
            <a:ext cx="4684800" cy="666000"/>
          </a:xfrm>
          <a:prstGeom prst="curvedDownArrow">
            <a:avLst>
              <a:gd fmla="val 15368" name="adj1"/>
              <a:gd fmla="val 53506" name="adj2"/>
              <a:gd fmla="val 36715" name="adj3"/>
            </a:avLst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88" name="Google Shape;388;g38ea51bad12_0_42"/>
          <p:cNvGrpSpPr/>
          <p:nvPr/>
        </p:nvGrpSpPr>
        <p:grpSpPr>
          <a:xfrm>
            <a:off x="6085940" y="3583231"/>
            <a:ext cx="1799443" cy="737977"/>
            <a:chOff x="5567898" y="3927020"/>
            <a:chExt cx="1880689" cy="737977"/>
          </a:xfrm>
        </p:grpSpPr>
        <p:sp>
          <p:nvSpPr>
            <p:cNvPr id="389" name="Google Shape;389;g38ea51bad12_0_42"/>
            <p:cNvSpPr txBox="1"/>
            <p:nvPr/>
          </p:nvSpPr>
          <p:spPr>
            <a:xfrm>
              <a:off x="5752987" y="4110897"/>
              <a:ext cx="1695600" cy="554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Colab baseline</a:t>
              </a:r>
              <a: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副本</a:t>
              </a:r>
              <a:b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訓練出的</a:t>
              </a:r>
              <a: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權重檔</a:t>
              </a:r>
              <a:b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儲存至本地電腦</a:t>
              </a:r>
              <a:endParaRPr b="1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0" name="Google Shape;390;g38ea51bad12_0_42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descr="脳のイラスト | かわいいフリー素材集 いらすとや" id="391" name="Google Shape;391;g38ea51bad12_0_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23126" y="3348448"/>
            <a:ext cx="705478" cy="652982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38ea51bad12_0_42"/>
          <p:cNvSpPr/>
          <p:nvPr/>
        </p:nvSpPr>
        <p:spPr>
          <a:xfrm flipH="1">
            <a:off x="8252134" y="2355321"/>
            <a:ext cx="963600" cy="46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93" name="Google Shape;393;g38ea51bad12_0_42"/>
          <p:cNvGrpSpPr/>
          <p:nvPr/>
        </p:nvGrpSpPr>
        <p:grpSpPr>
          <a:xfrm>
            <a:off x="3311857" y="1975159"/>
            <a:ext cx="836800" cy="808296"/>
            <a:chOff x="4822475" y="2435080"/>
            <a:chExt cx="836800" cy="808296"/>
          </a:xfrm>
        </p:grpSpPr>
        <p:sp>
          <p:nvSpPr>
            <p:cNvPr id="394" name="Google Shape;394;g38ea51bad12_0_42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endParaRPr/>
            </a:p>
          </p:txBody>
        </p:sp>
        <p:pic>
          <p:nvPicPr>
            <p:cNvPr id="395" name="Google Shape;395;g38ea51bad12_0_42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6" name="Google Shape;396;g38ea51bad12_0_42"/>
          <p:cNvGrpSpPr/>
          <p:nvPr/>
        </p:nvGrpSpPr>
        <p:grpSpPr>
          <a:xfrm>
            <a:off x="514908" y="1690122"/>
            <a:ext cx="2290938" cy="2192112"/>
            <a:chOff x="9689265" y="2157163"/>
            <a:chExt cx="1811161" cy="1872000"/>
          </a:xfrm>
        </p:grpSpPr>
        <p:pic>
          <p:nvPicPr>
            <p:cNvPr descr="ウェブサイトのイラスト" id="397" name="Google Shape;397;g38ea51bad12_0_4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689265" y="2157163"/>
              <a:ext cx="1811161" cy="18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Google Shape;398;g38ea51bad12_0_42"/>
            <p:cNvSpPr txBox="1"/>
            <p:nvPr/>
          </p:nvSpPr>
          <p:spPr>
            <a:xfrm>
              <a:off x="10124618" y="2396536"/>
              <a:ext cx="1141800" cy="315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54813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競賽網站</a:t>
              </a:r>
              <a:endParaRPr/>
            </a:p>
          </p:txBody>
        </p:sp>
      </p:grpSp>
      <p:grpSp>
        <p:nvGrpSpPr>
          <p:cNvPr id="399" name="Google Shape;399;g38ea51bad12_0_42"/>
          <p:cNvGrpSpPr/>
          <p:nvPr/>
        </p:nvGrpSpPr>
        <p:grpSpPr>
          <a:xfrm>
            <a:off x="4720011" y="2632011"/>
            <a:ext cx="1721942" cy="737977"/>
            <a:chOff x="5567898" y="3927020"/>
            <a:chExt cx="1799689" cy="737977"/>
          </a:xfrm>
        </p:grpSpPr>
        <p:sp>
          <p:nvSpPr>
            <p:cNvPr id="400" name="Google Shape;400;g38ea51bad12_0_42"/>
            <p:cNvSpPr txBox="1"/>
            <p:nvPr/>
          </p:nvSpPr>
          <p:spPr>
            <a:xfrm>
              <a:off x="5752987" y="4110897"/>
              <a:ext cx="1614600" cy="554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google drive中的資料集會自行載入到</a:t>
              </a:r>
              <a:b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Colab baseline</a:t>
              </a:r>
              <a: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副本</a:t>
              </a:r>
              <a:endParaRPr b="1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1" name="Google Shape;401;g38ea51bad12_0_42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descr="フォルダのイラスト" id="402" name="Google Shape;402;g38ea51bad12_0_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73578" y="2441133"/>
            <a:ext cx="462828" cy="350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フォルダのイラスト" id="403" name="Google Shape;403;g38ea51bad12_0_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785704" y="2440437"/>
            <a:ext cx="462828" cy="350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脳のイラスト | かわいいフリー素材集 いらすとや" id="404" name="Google Shape;404;g38ea51bad12_0_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11607" y="2543531"/>
            <a:ext cx="211022" cy="195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405" name="Google Shape;405;g38ea51bad12_0_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85">
            <a:off x="10321621" y="2550002"/>
            <a:ext cx="178343" cy="161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g38ea51bad12_0_42"/>
          <p:cNvGrpSpPr/>
          <p:nvPr/>
        </p:nvGrpSpPr>
        <p:grpSpPr>
          <a:xfrm rot="243532">
            <a:off x="10462990" y="2507531"/>
            <a:ext cx="264490" cy="267780"/>
            <a:chOff x="2745109" y="2183534"/>
            <a:chExt cx="3466835" cy="3509964"/>
          </a:xfrm>
        </p:grpSpPr>
        <p:pic>
          <p:nvPicPr>
            <p:cNvPr descr="答案用紙のイラスト（白紙・斜め）" id="407" name="Google Shape;407;g38ea51bad12_0_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408" name="Google Shape;408;g38ea51bad12_0_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409" name="Google Shape;409;g38ea51bad12_0_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46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Colab運行情況</a:t>
            </a:r>
            <a:r>
              <a:rPr lang="zh-TW">
                <a:solidFill>
                  <a:schemeClr val="accent3"/>
                </a:solidFill>
              </a:rPr>
              <a:t>(成功)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691" name="Google Shape;1691;p46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692" name="Google Shape;1692;p46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93" name="Google Shape;1693;p46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Colab區塊左方有綠色勾代表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執行完成且成功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94" name="Google Shape;169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7763" y="2072474"/>
            <a:ext cx="7776575" cy="3299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5" name="Google Shape;169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59653" y="717644"/>
            <a:ext cx="1205475" cy="99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p46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47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Colab運行情況</a:t>
            </a:r>
            <a:r>
              <a:rPr lang="zh-TW">
                <a:solidFill>
                  <a:schemeClr val="accent3"/>
                </a:solidFill>
              </a:rPr>
              <a:t>(執行中)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703" name="Google Shape;1703;p47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704" name="Google Shape;1704;p4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05" name="Google Shape;1705;p47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區塊左方有圈在轉代表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執行中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06" name="Google Shape;17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852" y="1970800"/>
            <a:ext cx="7572300" cy="36593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7" name="Google Shape;170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1275" y="954488"/>
            <a:ext cx="1882648" cy="98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47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48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Colab運行情況</a:t>
            </a:r>
            <a:r>
              <a:rPr lang="zh-TW">
                <a:solidFill>
                  <a:schemeClr val="accent3"/>
                </a:solidFill>
              </a:rPr>
              <a:t>(運行錯誤)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715" name="Google Shape;1715;p4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716" name="Google Shape;1716;p4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17" name="Google Shape;1717;p48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區塊左方有紅色驚嘆號代表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運行錯誤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18" name="Google Shape;171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7125" y="2072475"/>
            <a:ext cx="5557750" cy="3166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719" name="Google Shape;1719;p48"/>
          <p:cNvGrpSpPr/>
          <p:nvPr/>
        </p:nvGrpSpPr>
        <p:grpSpPr>
          <a:xfrm>
            <a:off x="5907885" y="947960"/>
            <a:ext cx="765858" cy="765858"/>
            <a:chOff x="5893288" y="430500"/>
            <a:chExt cx="1587600" cy="1587600"/>
          </a:xfrm>
        </p:grpSpPr>
        <p:pic>
          <p:nvPicPr>
            <p:cNvPr id="1720" name="Google Shape;1720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01388" y="677601"/>
              <a:ext cx="771425" cy="109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1" name="Google Shape;1721;p48"/>
            <p:cNvSpPr/>
            <p:nvPr/>
          </p:nvSpPr>
          <p:spPr>
            <a:xfrm>
              <a:off x="5893288" y="430500"/>
              <a:ext cx="1587600" cy="1587600"/>
            </a:xfrm>
            <a:prstGeom prst="ellipse">
              <a:avLst/>
            </a:prstGeom>
            <a:noFill/>
            <a:ln cap="flat" cmpd="sng" w="367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100" lIns="44100" spcFirstLastPara="1" rIns="44100" wrap="square" tIns="44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5"/>
                <a:buFont typeface="Arial"/>
                <a:buNone/>
              </a:pPr>
              <a:r>
                <a:t/>
              </a:r>
              <a:endParaRPr b="0" i="0" sz="6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2" name="Google Shape;1722;p48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49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設置環境</a:t>
            </a:r>
            <a:endParaRPr/>
          </a:p>
        </p:txBody>
      </p:sp>
      <p:sp>
        <p:nvSpPr>
          <p:cNvPr id="1729" name="Google Shape;1729;p4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730" name="Google Shape;1730;p4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31" name="Google Shape;1731;p49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確保不會出現編碼錯誤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下載YOLOv12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套件。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32" name="Google Shape;173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6099" y="1441091"/>
            <a:ext cx="5379801" cy="46762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3" name="Google Shape;173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8013" y="4177350"/>
            <a:ext cx="698087" cy="5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8013" y="5192363"/>
            <a:ext cx="698087" cy="5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2150" y="1697524"/>
            <a:ext cx="83500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6" name="Google Shape;1736;p49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387bc095912_1_954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上傳資料集至Google Drive</a:t>
            </a:r>
            <a:endParaRPr/>
          </a:p>
        </p:txBody>
      </p:sp>
      <p:sp>
        <p:nvSpPr>
          <p:cNvPr id="1743" name="Google Shape;1743;g387bc095912_1_954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744" name="Google Shape;1744;g387bc095912_1_95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45" name="Google Shape;1745;g387bc095912_1_954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6" name="Google Shape;1746;g387bc095912_1_954" title="投影片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725" y="890845"/>
            <a:ext cx="9024557" cy="507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50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上傳測試資料集</a:t>
            </a:r>
            <a:endParaRPr/>
          </a:p>
        </p:txBody>
      </p:sp>
      <p:sp>
        <p:nvSpPr>
          <p:cNvPr id="1753" name="Google Shape;1753;p5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754" name="Google Shape;1754;p5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55" name="Google Shape;1755;p50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因為要從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雲端下載資料集到 Colab 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所以先將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testing_image.zip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上傳至個人的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Google雲端硬碟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56" name="Google Shape;175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725" y="1871975"/>
            <a:ext cx="7978551" cy="4183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7" name="Google Shape;175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1474" y="4908166"/>
            <a:ext cx="1984726" cy="10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p50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50"/>
          <p:cNvSpPr/>
          <p:nvPr/>
        </p:nvSpPr>
        <p:spPr>
          <a:xfrm>
            <a:off x="6405825" y="3516925"/>
            <a:ext cx="303600" cy="11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50"/>
          <p:cNvSpPr/>
          <p:nvPr/>
        </p:nvSpPr>
        <p:spPr>
          <a:xfrm>
            <a:off x="8921225" y="3725400"/>
            <a:ext cx="328200" cy="11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6" name="Google Shape;176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7473" y="2145340"/>
            <a:ext cx="3454501" cy="343422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7" name="Google Shape;176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44" y="1603563"/>
            <a:ext cx="8028398" cy="281992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8" name="Google Shape;1768;p51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更改檔案權限</a:t>
            </a:r>
            <a:endParaRPr/>
          </a:p>
        </p:txBody>
      </p:sp>
      <p:sp>
        <p:nvSpPr>
          <p:cNvPr id="1769" name="Google Shape;1769;p51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770" name="Google Shape;1770;p5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71" name="Google Shape;1771;p51"/>
          <p:cNvSpPr txBox="1"/>
          <p:nvPr/>
        </p:nvSpPr>
        <p:spPr>
          <a:xfrm>
            <a:off x="1011650" y="978600"/>
            <a:ext cx="10495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更改 testing_image.zip 檔案權限從</a:t>
            </a:r>
            <a:r>
              <a:rPr b="1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限制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更改為</a:t>
            </a:r>
            <a:r>
              <a:rPr b="1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知道連結的任何人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72" name="Google Shape;1772;p51"/>
          <p:cNvSpPr/>
          <p:nvPr/>
        </p:nvSpPr>
        <p:spPr>
          <a:xfrm>
            <a:off x="1269794" y="2975950"/>
            <a:ext cx="5053200" cy="2349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51"/>
          <p:cNvSpPr/>
          <p:nvPr/>
        </p:nvSpPr>
        <p:spPr>
          <a:xfrm>
            <a:off x="6519569" y="3704775"/>
            <a:ext cx="564900" cy="2349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51"/>
          <p:cNvSpPr/>
          <p:nvPr/>
        </p:nvSpPr>
        <p:spPr>
          <a:xfrm>
            <a:off x="8635200" y="5130768"/>
            <a:ext cx="1626900" cy="4095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51"/>
          <p:cNvSpPr/>
          <p:nvPr/>
        </p:nvSpPr>
        <p:spPr>
          <a:xfrm>
            <a:off x="10972573" y="4532943"/>
            <a:ext cx="564900" cy="3411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51"/>
          <p:cNvSpPr txBox="1"/>
          <p:nvPr/>
        </p:nvSpPr>
        <p:spPr>
          <a:xfrm>
            <a:off x="2341502" y="3286675"/>
            <a:ext cx="1939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選擇檔案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77" name="Google Shape;1777;p51"/>
          <p:cNvSpPr txBox="1"/>
          <p:nvPr/>
        </p:nvSpPr>
        <p:spPr>
          <a:xfrm>
            <a:off x="3862325" y="3568275"/>
            <a:ext cx="2657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點選管理存取權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78" name="Google Shape;1778;p51"/>
          <p:cNvSpPr txBox="1"/>
          <p:nvPr/>
        </p:nvSpPr>
        <p:spPr>
          <a:xfrm>
            <a:off x="4950875" y="5081550"/>
            <a:ext cx="3712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選取"知道連結的任何人"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79" name="Google Shape;1779;p51"/>
          <p:cNvSpPr txBox="1"/>
          <p:nvPr/>
        </p:nvSpPr>
        <p:spPr>
          <a:xfrm>
            <a:off x="10578232" y="3939675"/>
            <a:ext cx="1078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4.完成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80" name="Google Shape;1780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15775" y="5081556"/>
            <a:ext cx="625200" cy="848681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p51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p51"/>
          <p:cNvSpPr/>
          <p:nvPr/>
        </p:nvSpPr>
        <p:spPr>
          <a:xfrm>
            <a:off x="7473975" y="1636175"/>
            <a:ext cx="603900" cy="21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p51"/>
          <p:cNvSpPr/>
          <p:nvPr/>
        </p:nvSpPr>
        <p:spPr>
          <a:xfrm>
            <a:off x="8923800" y="4779900"/>
            <a:ext cx="1078800" cy="2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9" name="Google Shape;178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03563"/>
            <a:ext cx="8028398" cy="281992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90" name="Google Shape;1790;p52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取得檔案連結方法</a:t>
            </a:r>
            <a:endParaRPr/>
          </a:p>
        </p:txBody>
      </p:sp>
      <p:sp>
        <p:nvSpPr>
          <p:cNvPr id="1791" name="Google Shape;1791;p52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1792" name="Google Shape;1792;p52"/>
          <p:cNvPicPr preferRelativeResize="0"/>
          <p:nvPr/>
        </p:nvPicPr>
        <p:blipFill rotWithShape="1">
          <a:blip r:embed="rId4">
            <a:alphaModFix/>
          </a:blip>
          <a:srcRect b="2892" l="0" r="2770" t="0"/>
          <a:stretch/>
        </p:blipFill>
        <p:spPr>
          <a:xfrm>
            <a:off x="8143801" y="2309774"/>
            <a:ext cx="3658549" cy="3024788"/>
          </a:xfrm>
          <a:prstGeom prst="rect">
            <a:avLst/>
          </a:prstGeom>
          <a:noFill/>
          <a:ln cap="flat" cmpd="sng" w="18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93" name="Google Shape;1793;p52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94" name="Google Shape;1794;p52"/>
          <p:cNvSpPr txBox="1"/>
          <p:nvPr/>
        </p:nvSpPr>
        <p:spPr>
          <a:xfrm>
            <a:off x="1011650" y="978600"/>
            <a:ext cx="10495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取得檔案下載連結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95" name="Google Shape;1795;p52"/>
          <p:cNvSpPr/>
          <p:nvPr/>
        </p:nvSpPr>
        <p:spPr>
          <a:xfrm>
            <a:off x="8283872" y="4896290"/>
            <a:ext cx="979800" cy="391200"/>
          </a:xfrm>
          <a:prstGeom prst="rect">
            <a:avLst/>
          </a:prstGeom>
          <a:noFill/>
          <a:ln cap="flat" cmpd="sng" w="27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7350" lIns="87350" spcFirstLastPara="1" rIns="87350" wrap="square" tIns="87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7"/>
              <a:buFont typeface="Arial"/>
              <a:buNone/>
            </a:pPr>
            <a:r>
              <a:t/>
            </a:r>
            <a:endParaRPr b="0" i="0" sz="13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52"/>
          <p:cNvSpPr txBox="1"/>
          <p:nvPr/>
        </p:nvSpPr>
        <p:spPr>
          <a:xfrm>
            <a:off x="6646575" y="4849275"/>
            <a:ext cx="1598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50" lIns="87350" spcFirstLastPara="1" rIns="87350" wrap="square" tIns="87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36"/>
              <a:buFont typeface="Microsoft JhengHei"/>
              <a:buNone/>
            </a:pPr>
            <a:r>
              <a:rPr b="0" i="0" lang="zh-TW" sz="2236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3.複製連結</a:t>
            </a:r>
            <a:endParaRPr b="0" i="0" sz="2236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98"/>
              <a:buFont typeface="Microsoft JhengHei"/>
              <a:buNone/>
            </a:pPr>
            <a:r>
              <a:t/>
            </a:r>
            <a:endParaRPr b="0" i="0" sz="2197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97" name="Google Shape;1797;p52"/>
          <p:cNvSpPr/>
          <p:nvPr/>
        </p:nvSpPr>
        <p:spPr>
          <a:xfrm>
            <a:off x="1185750" y="2975950"/>
            <a:ext cx="5053200" cy="2349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52"/>
          <p:cNvSpPr/>
          <p:nvPr/>
        </p:nvSpPr>
        <p:spPr>
          <a:xfrm>
            <a:off x="6435525" y="3704775"/>
            <a:ext cx="564900" cy="2349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9" name="Google Shape;1799;p52"/>
          <p:cNvSpPr txBox="1"/>
          <p:nvPr/>
        </p:nvSpPr>
        <p:spPr>
          <a:xfrm>
            <a:off x="2257433" y="3286675"/>
            <a:ext cx="1681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1.選擇檔案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00" name="Google Shape;1800;p52"/>
          <p:cNvSpPr txBox="1"/>
          <p:nvPr/>
        </p:nvSpPr>
        <p:spPr>
          <a:xfrm>
            <a:off x="3938938" y="3568275"/>
            <a:ext cx="2496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2.點選管理存取權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01" name="Google Shape;1801;p52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52"/>
          <p:cNvSpPr/>
          <p:nvPr/>
        </p:nvSpPr>
        <p:spPr>
          <a:xfrm>
            <a:off x="7421640" y="1636175"/>
            <a:ext cx="603900" cy="21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8" name="Google Shape;180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6575" y="2377299"/>
            <a:ext cx="7117851" cy="3622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9" name="Google Shape;1809;p53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轉換連結為</a:t>
            </a:r>
            <a:r>
              <a:rPr lang="zh-TW">
                <a:solidFill>
                  <a:schemeClr val="accent3"/>
                </a:solidFill>
              </a:rPr>
              <a:t>可直接下載格式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810" name="Google Shape;1810;p53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811" name="Google Shape;1811;p53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12" name="Google Shape;1812;p53"/>
          <p:cNvSpPr txBox="1"/>
          <p:nvPr/>
        </p:nvSpPr>
        <p:spPr>
          <a:xfrm>
            <a:off x="1011650" y="978600"/>
            <a:ext cx="10495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將剛剛取得的網址透過下方網站轉換成直接下載的格式 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轉換網站 : 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1800" u="sng" cap="none" strike="noStrike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https://sites.google.com/view/twdrivefromdownload/%E7%B9%81%E9%AB%94%E4%B8%AD%E6%96%87traditional-chinese?authuser=0</a:t>
            </a:r>
            <a:endParaRPr b="0" i="0" sz="18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813" name="Google Shape;1813;p53"/>
          <p:cNvGrpSpPr/>
          <p:nvPr/>
        </p:nvGrpSpPr>
        <p:grpSpPr>
          <a:xfrm>
            <a:off x="3004049" y="4453425"/>
            <a:ext cx="4211676" cy="1389400"/>
            <a:chOff x="2566174" y="4409625"/>
            <a:chExt cx="4211676" cy="1389400"/>
          </a:xfrm>
        </p:grpSpPr>
        <p:sp>
          <p:nvSpPr>
            <p:cNvPr id="1814" name="Google Shape;1814;p53"/>
            <p:cNvSpPr/>
            <p:nvPr/>
          </p:nvSpPr>
          <p:spPr>
            <a:xfrm>
              <a:off x="4164550" y="5476235"/>
              <a:ext cx="2613300" cy="138000"/>
            </a:xfrm>
            <a:prstGeom prst="rect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53"/>
            <p:cNvSpPr txBox="1"/>
            <p:nvPr/>
          </p:nvSpPr>
          <p:spPr>
            <a:xfrm>
              <a:off x="2566174" y="4409625"/>
              <a:ext cx="1598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300"/>
                <a:buFont typeface="Microsoft JhengHei"/>
                <a:buNone/>
              </a:pPr>
              <a:r>
                <a:rPr b="0" i="0" lang="zh-TW" sz="2300" u="none" cap="none" strike="noStrike">
                  <a:solidFill>
                    <a:schemeClr val="accent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1.貼上網址</a:t>
              </a:r>
              <a:endParaRPr b="0" i="0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16" name="Google Shape;1816;p53"/>
            <p:cNvSpPr txBox="1"/>
            <p:nvPr/>
          </p:nvSpPr>
          <p:spPr>
            <a:xfrm>
              <a:off x="2984849" y="4836500"/>
              <a:ext cx="11796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300"/>
                <a:buFont typeface="Microsoft JhengHei"/>
                <a:buNone/>
              </a:pPr>
              <a:r>
                <a:rPr b="0" i="0" lang="zh-TW" sz="2300" u="none" cap="none" strike="noStrike">
                  <a:solidFill>
                    <a:schemeClr val="accent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2.點選</a:t>
              </a:r>
              <a:endParaRPr b="0" i="0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17" name="Google Shape;1817;p53"/>
            <p:cNvSpPr txBox="1"/>
            <p:nvPr/>
          </p:nvSpPr>
          <p:spPr>
            <a:xfrm>
              <a:off x="3108150" y="5291125"/>
              <a:ext cx="1056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300"/>
                <a:buFont typeface="Microsoft JhengHei"/>
                <a:buNone/>
              </a:pPr>
              <a:r>
                <a:rPr b="0" i="0" lang="zh-TW" sz="2300" u="none" cap="none" strike="noStrike">
                  <a:solidFill>
                    <a:schemeClr val="accent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3.複製</a:t>
              </a:r>
              <a:endParaRPr b="0" i="0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pic>
        <p:nvPicPr>
          <p:cNvPr id="1818" name="Google Shape;1818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48236" y="5268620"/>
            <a:ext cx="1551892" cy="5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9" name="Google Shape;1819;p53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387bc095912_1_990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執行推論Colab</a:t>
            </a:r>
            <a:endParaRPr/>
          </a:p>
        </p:txBody>
      </p:sp>
      <p:sp>
        <p:nvSpPr>
          <p:cNvPr id="1826" name="Google Shape;1826;g387bc095912_1_99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827" name="Google Shape;1827;g387bc095912_1_99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28" name="Google Shape;1828;g387bc095912_1_990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9" name="Google Shape;1829;g387bc095912_1_990" title="投影片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725" y="890845"/>
            <a:ext cx="9024557" cy="507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8ea51bad12_0_51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16" name="Google Shape;416;g38ea51bad12_0_5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17" name="Google Shape;417;g38ea51bad12_0_51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38ea51bad12_0_51"/>
          <p:cNvSpPr/>
          <p:nvPr/>
        </p:nvSpPr>
        <p:spPr>
          <a:xfrm>
            <a:off x="2533536" y="1309901"/>
            <a:ext cx="2591400" cy="801000"/>
          </a:xfrm>
          <a:prstGeom prst="curvedDownArrow">
            <a:avLst>
              <a:gd fmla="val 13018" name="adj1"/>
              <a:gd fmla="val 87130" name="adj2"/>
              <a:gd fmla="val 25000" name="adj3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19" name="Google Shape;419;g38ea51bad12_0_51"/>
          <p:cNvGrpSpPr/>
          <p:nvPr/>
        </p:nvGrpSpPr>
        <p:grpSpPr>
          <a:xfrm>
            <a:off x="2815375" y="750436"/>
            <a:ext cx="2020500" cy="843685"/>
            <a:chOff x="5033446" y="1988867"/>
            <a:chExt cx="2020500" cy="843685"/>
          </a:xfrm>
        </p:grpSpPr>
        <p:sp>
          <p:nvSpPr>
            <p:cNvPr id="420" name="Google Shape;420;g38ea51bad12_0_51"/>
            <p:cNvSpPr txBox="1"/>
            <p:nvPr/>
          </p:nvSpPr>
          <p:spPr>
            <a:xfrm>
              <a:off x="5213446" y="2186052"/>
              <a:ext cx="1840500" cy="646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在google drive中</a:t>
              </a:r>
              <a:b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儲存Colab baseline副本</a:t>
              </a:r>
              <a:endParaRPr b="1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</a:t>
              </a:r>
              <a:r>
                <a:rPr b="1" i="0" lang="zh-TW" sz="12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及</a:t>
              </a:r>
              <a:r>
                <a:rPr b="1" i="0" lang="zh-TW" sz="12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r>
                <a:rPr b="1" i="0" lang="zh-TW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b="1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1" name="Google Shape;421;g38ea51bad12_0_51"/>
            <p:cNvSpPr/>
            <p:nvPr/>
          </p:nvSpPr>
          <p:spPr>
            <a:xfrm>
              <a:off x="5033446" y="1988867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22" name="Google Shape;422;g38ea51bad12_0_51"/>
          <p:cNvGrpSpPr/>
          <p:nvPr/>
        </p:nvGrpSpPr>
        <p:grpSpPr>
          <a:xfrm>
            <a:off x="3311857" y="1975159"/>
            <a:ext cx="836800" cy="808296"/>
            <a:chOff x="4822475" y="2435080"/>
            <a:chExt cx="836800" cy="808296"/>
          </a:xfrm>
        </p:grpSpPr>
        <p:sp>
          <p:nvSpPr>
            <p:cNvPr id="423" name="Google Shape;423;g38ea51bad12_0_51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endParaRPr/>
            </a:p>
          </p:txBody>
        </p:sp>
        <p:pic>
          <p:nvPicPr>
            <p:cNvPr id="424" name="Google Shape;424;g38ea51bad12_0_51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5" name="Google Shape;425;g38ea51bad12_0_51"/>
          <p:cNvGrpSpPr/>
          <p:nvPr/>
        </p:nvGrpSpPr>
        <p:grpSpPr>
          <a:xfrm>
            <a:off x="5256890" y="1977849"/>
            <a:ext cx="836800" cy="808296"/>
            <a:chOff x="4822475" y="2435080"/>
            <a:chExt cx="836800" cy="808296"/>
          </a:xfrm>
        </p:grpSpPr>
        <p:sp>
          <p:nvSpPr>
            <p:cNvPr id="426" name="Google Shape;426;g38ea51bad12_0_51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endParaRPr/>
            </a:p>
          </p:txBody>
        </p:sp>
        <p:pic>
          <p:nvPicPr>
            <p:cNvPr id="427" name="Google Shape;427;g38ea51bad12_0_51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8" name="Google Shape;428;g38ea51bad12_0_51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7268439" y="2028178"/>
            <a:ext cx="923461" cy="90101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38ea51bad12_0_51"/>
          <p:cNvSpPr/>
          <p:nvPr/>
        </p:nvSpPr>
        <p:spPr>
          <a:xfrm flipH="1" rot="10800000">
            <a:off x="1184047" y="3656395"/>
            <a:ext cx="9718800" cy="21171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30" name="Google Shape;430;g38ea51bad12_0_51"/>
          <p:cNvGrpSpPr/>
          <p:nvPr/>
        </p:nvGrpSpPr>
        <p:grpSpPr>
          <a:xfrm>
            <a:off x="3303329" y="5139854"/>
            <a:ext cx="5302133" cy="565432"/>
            <a:chOff x="3410133" y="376877"/>
            <a:chExt cx="5178876" cy="561948"/>
          </a:xfrm>
        </p:grpSpPr>
        <p:sp>
          <p:nvSpPr>
            <p:cNvPr id="431" name="Google Shape;431;g38ea51bad12_0_51"/>
            <p:cNvSpPr txBox="1"/>
            <p:nvPr/>
          </p:nvSpPr>
          <p:spPr>
            <a:xfrm>
              <a:off x="3603009" y="571625"/>
              <a:ext cx="4986000" cy="367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下載</a:t>
              </a:r>
              <a:r>
                <a:rPr b="1" i="0" lang="zh-TW" sz="18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資料集</a:t>
              </a: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(Training Dataset、Testing Dataset)</a:t>
              </a:r>
              <a:endPara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2" name="Google Shape;432;g38ea51bad12_0_51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433" name="Google Shape;433;g38ea51bad12_0_51"/>
          <p:cNvSpPr/>
          <p:nvPr/>
        </p:nvSpPr>
        <p:spPr>
          <a:xfrm flipH="1" rot="10800000">
            <a:off x="1184047" y="3656395"/>
            <a:ext cx="9718800" cy="21171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34" name="Google Shape;434;g38ea51bad12_0_51"/>
          <p:cNvGrpSpPr/>
          <p:nvPr/>
        </p:nvGrpSpPr>
        <p:grpSpPr>
          <a:xfrm>
            <a:off x="3303329" y="5139854"/>
            <a:ext cx="5302133" cy="565432"/>
            <a:chOff x="3410133" y="376877"/>
            <a:chExt cx="5178876" cy="561948"/>
          </a:xfrm>
        </p:grpSpPr>
        <p:sp>
          <p:nvSpPr>
            <p:cNvPr id="435" name="Google Shape;435;g38ea51bad12_0_51"/>
            <p:cNvSpPr txBox="1"/>
            <p:nvPr/>
          </p:nvSpPr>
          <p:spPr>
            <a:xfrm>
              <a:off x="3603009" y="571625"/>
              <a:ext cx="4986000" cy="367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下載</a:t>
              </a:r>
              <a:r>
                <a:rPr b="1" i="0" lang="zh-TW" sz="18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資料集</a:t>
              </a: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(Training Dataset、Testing Dataset)</a:t>
              </a:r>
              <a:endPara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6" name="Google Shape;436;g38ea51bad12_0_51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37" name="Google Shape;437;g38ea51bad12_0_51"/>
          <p:cNvGrpSpPr/>
          <p:nvPr/>
        </p:nvGrpSpPr>
        <p:grpSpPr>
          <a:xfrm rot="244078">
            <a:off x="8888036" y="4849293"/>
            <a:ext cx="1202206" cy="1217163"/>
            <a:chOff x="2745110" y="2183535"/>
            <a:chExt cx="3466833" cy="3509965"/>
          </a:xfrm>
        </p:grpSpPr>
        <p:pic>
          <p:nvPicPr>
            <p:cNvPr descr="答案用紙のイラスト（白紙・斜め）" id="438" name="Google Shape;438;g38ea51bad12_0_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4" y="2509764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439" name="Google Shape;439;g38ea51bad12_0_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9" y="2485457"/>
              <a:ext cx="2846836" cy="2906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440" name="Google Shape;440;g38ea51bad12_0_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開いた本のイラスト | かわいいフリー素材集 いらすとや" id="441" name="Google Shape;441;g38ea51bad12_0_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94">
            <a:off x="2209229" y="4982880"/>
            <a:ext cx="1012793" cy="91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38ea51bad12_0_51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7268439" y="2028178"/>
            <a:ext cx="923461" cy="90101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38ea51bad12_0_51"/>
          <p:cNvSpPr/>
          <p:nvPr/>
        </p:nvSpPr>
        <p:spPr>
          <a:xfrm flipH="1">
            <a:off x="8252134" y="2355321"/>
            <a:ext cx="963600" cy="46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44" name="Google Shape;444;g38ea51bad12_0_51"/>
          <p:cNvGrpSpPr/>
          <p:nvPr/>
        </p:nvGrpSpPr>
        <p:grpSpPr>
          <a:xfrm>
            <a:off x="7438810" y="2900081"/>
            <a:ext cx="1841700" cy="610800"/>
            <a:chOff x="3097865" y="3936638"/>
            <a:chExt cx="1841700" cy="610800"/>
          </a:xfrm>
        </p:grpSpPr>
        <p:sp>
          <p:nvSpPr>
            <p:cNvPr id="445" name="Google Shape;445;g38ea51bad12_0_51"/>
            <p:cNvSpPr txBox="1"/>
            <p:nvPr/>
          </p:nvSpPr>
          <p:spPr>
            <a:xfrm>
              <a:off x="3277865" y="4116638"/>
              <a:ext cx="1661700" cy="430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上傳</a:t>
              </a:r>
              <a:r>
                <a:rPr b="1" i="0" lang="zh-TW" sz="11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資料集</a:t>
              </a: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至</a:t>
              </a:r>
              <a:b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自己的google drive</a:t>
              </a:r>
              <a:endParaRPr/>
            </a:p>
          </p:txBody>
        </p:sp>
        <p:sp>
          <p:nvSpPr>
            <p:cNvPr id="446" name="Google Shape;446;g38ea51bad12_0_51"/>
            <p:cNvSpPr/>
            <p:nvPr/>
          </p:nvSpPr>
          <p:spPr>
            <a:xfrm>
              <a:off x="3097865" y="3936638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447" name="Google Shape;447;g38ea51bad12_0_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52031" y="1820759"/>
            <a:ext cx="2325070" cy="1598974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38ea51bad12_0_51"/>
          <p:cNvSpPr txBox="1"/>
          <p:nvPr/>
        </p:nvSpPr>
        <p:spPr>
          <a:xfrm>
            <a:off x="9770522" y="2005886"/>
            <a:ext cx="1441500" cy="3078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參賽者本地電腦</a:t>
            </a:r>
            <a:endParaRPr/>
          </a:p>
        </p:txBody>
      </p:sp>
      <p:pic>
        <p:nvPicPr>
          <p:cNvPr descr="フォルダのイラスト" id="449" name="Google Shape;449;g38ea51bad12_0_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70222" y="1869325"/>
            <a:ext cx="833300" cy="6314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450" name="Google Shape;450;g38ea51bad12_0_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902">
            <a:off x="8544788" y="1992970"/>
            <a:ext cx="357921" cy="323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1" name="Google Shape;451;g38ea51bad12_0_51"/>
          <p:cNvGrpSpPr/>
          <p:nvPr/>
        </p:nvGrpSpPr>
        <p:grpSpPr>
          <a:xfrm rot="244950">
            <a:off x="8832972" y="1973329"/>
            <a:ext cx="452878" cy="458512"/>
            <a:chOff x="2745109" y="2183534"/>
            <a:chExt cx="3466835" cy="3509964"/>
          </a:xfrm>
        </p:grpSpPr>
        <p:pic>
          <p:nvPicPr>
            <p:cNvPr descr="答案用紙のイラスト（白紙・斜め）" id="452" name="Google Shape;452;g38ea51bad12_0_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453" name="Google Shape;453;g38ea51bad12_0_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454" name="Google Shape;454;g38ea51bad12_0_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5" name="Google Shape;455;g38ea51bad12_0_51"/>
          <p:cNvGrpSpPr/>
          <p:nvPr/>
        </p:nvGrpSpPr>
        <p:grpSpPr>
          <a:xfrm>
            <a:off x="5256890" y="1977849"/>
            <a:ext cx="836800" cy="808296"/>
            <a:chOff x="4822475" y="2435080"/>
            <a:chExt cx="836800" cy="808296"/>
          </a:xfrm>
        </p:grpSpPr>
        <p:sp>
          <p:nvSpPr>
            <p:cNvPr id="456" name="Google Shape;456;g38ea51bad12_0_51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endParaRPr/>
            </a:p>
          </p:txBody>
        </p:sp>
        <p:pic>
          <p:nvPicPr>
            <p:cNvPr id="457" name="Google Shape;457;g38ea51bad12_0_51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8" name="Google Shape;458;g38ea51bad12_0_51"/>
          <p:cNvSpPr/>
          <p:nvPr/>
        </p:nvSpPr>
        <p:spPr>
          <a:xfrm flipH="1">
            <a:off x="6391094" y="2356100"/>
            <a:ext cx="783300" cy="46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フォルダのイラスト" id="459" name="Google Shape;459;g38ea51bad12_0_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93025" y="1861897"/>
            <a:ext cx="833300" cy="6314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460" name="Google Shape;460;g38ea51bad12_0_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902">
            <a:off x="6667591" y="1985542"/>
            <a:ext cx="357921" cy="323594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38ea51bad12_0_51"/>
          <p:cNvSpPr/>
          <p:nvPr/>
        </p:nvSpPr>
        <p:spPr>
          <a:xfrm flipH="1" rot="10800000">
            <a:off x="5291159" y="3353078"/>
            <a:ext cx="4684800" cy="666000"/>
          </a:xfrm>
          <a:prstGeom prst="curvedDownArrow">
            <a:avLst>
              <a:gd fmla="val 15368" name="adj1"/>
              <a:gd fmla="val 53506" name="adj2"/>
              <a:gd fmla="val 36715" name="adj3"/>
            </a:avLst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62" name="Google Shape;462;g38ea51bad12_0_51"/>
          <p:cNvGrpSpPr/>
          <p:nvPr/>
        </p:nvGrpSpPr>
        <p:grpSpPr>
          <a:xfrm>
            <a:off x="6085940" y="3583231"/>
            <a:ext cx="1799443" cy="737977"/>
            <a:chOff x="5567898" y="3927020"/>
            <a:chExt cx="1880689" cy="737977"/>
          </a:xfrm>
        </p:grpSpPr>
        <p:sp>
          <p:nvSpPr>
            <p:cNvPr id="463" name="Google Shape;463;g38ea51bad12_0_51"/>
            <p:cNvSpPr txBox="1"/>
            <p:nvPr/>
          </p:nvSpPr>
          <p:spPr>
            <a:xfrm>
              <a:off x="5752987" y="4110897"/>
              <a:ext cx="1695600" cy="554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Colab baseline</a:t>
              </a:r>
              <a: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副本</a:t>
              </a:r>
              <a:b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訓練出的</a:t>
              </a:r>
              <a: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權重檔</a:t>
              </a:r>
              <a:b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儲存至本地電腦</a:t>
              </a:r>
              <a:endParaRPr b="1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4" name="Google Shape;464;g38ea51bad12_0_51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descr="脳のイラスト | かわいいフリー素材集 いらすとや" id="465" name="Google Shape;465;g38ea51bad12_0_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23126" y="3348448"/>
            <a:ext cx="705478" cy="652982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38ea51bad12_0_51"/>
          <p:cNvSpPr/>
          <p:nvPr/>
        </p:nvSpPr>
        <p:spPr>
          <a:xfrm flipH="1">
            <a:off x="8252134" y="2355321"/>
            <a:ext cx="963600" cy="46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7" name="Google Shape;467;g38ea51bad12_0_51"/>
          <p:cNvSpPr/>
          <p:nvPr/>
        </p:nvSpPr>
        <p:spPr>
          <a:xfrm flipH="1">
            <a:off x="3590477" y="1144017"/>
            <a:ext cx="7259700" cy="823200"/>
          </a:xfrm>
          <a:prstGeom prst="curvedDownArrow">
            <a:avLst>
              <a:gd fmla="val 15368" name="adj1"/>
              <a:gd fmla="val 52247" name="adj2"/>
              <a:gd fmla="val 36715" name="adj3"/>
            </a:avLst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68" name="Google Shape;468;g38ea51bad12_0_51"/>
          <p:cNvGrpSpPr/>
          <p:nvPr/>
        </p:nvGrpSpPr>
        <p:grpSpPr>
          <a:xfrm>
            <a:off x="6039281" y="787362"/>
            <a:ext cx="1833044" cy="585749"/>
            <a:chOff x="3097865" y="3936638"/>
            <a:chExt cx="1833044" cy="585749"/>
          </a:xfrm>
        </p:grpSpPr>
        <p:sp>
          <p:nvSpPr>
            <p:cNvPr id="469" name="Google Shape;469;g38ea51bad12_0_51"/>
            <p:cNvSpPr txBox="1"/>
            <p:nvPr/>
          </p:nvSpPr>
          <p:spPr>
            <a:xfrm>
              <a:off x="3269209" y="4091587"/>
              <a:ext cx="1661700" cy="430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上傳</a:t>
              </a:r>
              <a:r>
                <a:rPr b="1" i="0" lang="zh-TW" sz="11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權重檔</a:t>
              </a: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至</a:t>
              </a:r>
              <a:b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自己的Colab</a:t>
              </a:r>
              <a:endParaRPr b="1" i="0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0" name="Google Shape;470;g38ea51bad12_0_51"/>
            <p:cNvSpPr/>
            <p:nvPr/>
          </p:nvSpPr>
          <p:spPr>
            <a:xfrm>
              <a:off x="3097865" y="3936638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71" name="Google Shape;471;g38ea51bad12_0_51"/>
          <p:cNvGrpSpPr/>
          <p:nvPr/>
        </p:nvGrpSpPr>
        <p:grpSpPr>
          <a:xfrm>
            <a:off x="3311857" y="1975159"/>
            <a:ext cx="836800" cy="808296"/>
            <a:chOff x="4822475" y="2435080"/>
            <a:chExt cx="836800" cy="808296"/>
          </a:xfrm>
        </p:grpSpPr>
        <p:sp>
          <p:nvSpPr>
            <p:cNvPr id="472" name="Google Shape;472;g38ea51bad12_0_51"/>
            <p:cNvSpPr txBox="1"/>
            <p:nvPr/>
          </p:nvSpPr>
          <p:spPr>
            <a:xfrm>
              <a:off x="4903542" y="2874076"/>
              <a:ext cx="6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推論</a:t>
              </a:r>
              <a:endParaRPr/>
            </a:p>
          </p:txBody>
        </p:sp>
        <p:pic>
          <p:nvPicPr>
            <p:cNvPr id="473" name="Google Shape;473;g38ea51bad12_0_51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" name="Google Shape;474;g38ea51bad12_0_51"/>
          <p:cNvGrpSpPr/>
          <p:nvPr/>
        </p:nvGrpSpPr>
        <p:grpSpPr>
          <a:xfrm>
            <a:off x="514908" y="1690122"/>
            <a:ext cx="2290938" cy="2192112"/>
            <a:chOff x="9689265" y="2157163"/>
            <a:chExt cx="1811161" cy="1872000"/>
          </a:xfrm>
        </p:grpSpPr>
        <p:pic>
          <p:nvPicPr>
            <p:cNvPr descr="ウェブサイトのイラスト" id="475" name="Google Shape;475;g38ea51bad12_0_5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689265" y="2157163"/>
              <a:ext cx="1811161" cy="18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6" name="Google Shape;476;g38ea51bad12_0_51"/>
            <p:cNvSpPr txBox="1"/>
            <p:nvPr/>
          </p:nvSpPr>
          <p:spPr>
            <a:xfrm>
              <a:off x="10124618" y="2396536"/>
              <a:ext cx="1141800" cy="315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54813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競賽網站</a:t>
              </a:r>
              <a:endParaRPr/>
            </a:p>
          </p:txBody>
        </p:sp>
      </p:grpSp>
      <p:pic>
        <p:nvPicPr>
          <p:cNvPr descr="脳のイラスト | かわいいフリー素材集 いらすとや" id="477" name="Google Shape;477;g38ea51bad12_0_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71139" y="1801277"/>
            <a:ext cx="403791" cy="373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g38ea51bad12_0_51"/>
          <p:cNvGrpSpPr/>
          <p:nvPr/>
        </p:nvGrpSpPr>
        <p:grpSpPr>
          <a:xfrm>
            <a:off x="4720011" y="2632011"/>
            <a:ext cx="1721942" cy="737977"/>
            <a:chOff x="5567898" y="3927020"/>
            <a:chExt cx="1799689" cy="737977"/>
          </a:xfrm>
        </p:grpSpPr>
        <p:sp>
          <p:nvSpPr>
            <p:cNvPr id="479" name="Google Shape;479;g38ea51bad12_0_51"/>
            <p:cNvSpPr txBox="1"/>
            <p:nvPr/>
          </p:nvSpPr>
          <p:spPr>
            <a:xfrm>
              <a:off x="5752987" y="4110897"/>
              <a:ext cx="1614600" cy="554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google drive中的資料集會自行載入到</a:t>
              </a:r>
              <a:b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Colab baseline</a:t>
              </a:r>
              <a:r>
                <a:rPr b="1" i="0" lang="zh-TW" sz="1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訓練</a:t>
              </a:r>
              <a:r>
                <a:rPr b="1" i="0" lang="zh-TW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副本</a:t>
              </a:r>
              <a:endParaRPr b="1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0" name="Google Shape;480;g38ea51bad12_0_51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rgbClr val="FFC000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descr="フォルダのイラスト" id="481" name="Google Shape;481;g38ea51bad12_0_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73578" y="2441133"/>
            <a:ext cx="462828" cy="350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フォルダのイラスト" id="482" name="Google Shape;482;g38ea51bad12_0_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785704" y="2440437"/>
            <a:ext cx="462828" cy="350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脳のイラスト | かわいいフリー素材集 いらすとや" id="483" name="Google Shape;483;g38ea51bad12_0_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11607" y="2543531"/>
            <a:ext cx="211022" cy="195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484" name="Google Shape;484;g38ea51bad12_0_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85">
            <a:off x="10321621" y="2550002"/>
            <a:ext cx="178343" cy="161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g38ea51bad12_0_51"/>
          <p:cNvGrpSpPr/>
          <p:nvPr/>
        </p:nvGrpSpPr>
        <p:grpSpPr>
          <a:xfrm rot="243532">
            <a:off x="10462990" y="2507531"/>
            <a:ext cx="264490" cy="267780"/>
            <a:chOff x="2745109" y="2183534"/>
            <a:chExt cx="3466835" cy="3509964"/>
          </a:xfrm>
        </p:grpSpPr>
        <p:pic>
          <p:nvPicPr>
            <p:cNvPr descr="答案用紙のイラスト（白紙・斜め）" id="486" name="Google Shape;486;g38ea51bad12_0_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487" name="Google Shape;487;g38ea51bad12_0_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488" name="Google Shape;488;g38ea51bad12_0_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54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替換下載連結</a:t>
            </a:r>
            <a:endParaRPr/>
          </a:p>
        </p:txBody>
      </p:sp>
      <p:sp>
        <p:nvSpPr>
          <p:cNvPr id="1836" name="Google Shape;1836;p54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837" name="Google Shape;1837;p54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38" name="Google Shape;1838;p54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轉換後連結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 Colab 下載資料集的網址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替換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掉。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t/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39" name="Google Shape;183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16" y="2170511"/>
            <a:ext cx="11887200" cy="249816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0" name="Google Shape;184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40294" y="4726414"/>
            <a:ext cx="1551932" cy="5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54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54"/>
          <p:cNvSpPr/>
          <p:nvPr/>
        </p:nvSpPr>
        <p:spPr>
          <a:xfrm>
            <a:off x="2145750" y="4092600"/>
            <a:ext cx="6929100" cy="2349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55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Colab 運算資源限制</a:t>
            </a:r>
            <a:endParaRPr/>
          </a:p>
        </p:txBody>
      </p:sp>
      <p:sp>
        <p:nvSpPr>
          <p:cNvPr id="1849" name="Google Shape;1849;p55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850" name="Google Shape;1850;p55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51" name="Google Shape;1851;p55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因為本競賽 Testing 資料集有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16620張圖片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，如果全部一起預測Colab的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RAM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不足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，所以將Testing圖片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分成兩次做預測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52" name="Google Shape;185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7275" y="1799525"/>
            <a:ext cx="4317450" cy="4307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3" name="Google Shape;1853;p55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56"/>
          <p:cNvSpPr txBox="1"/>
          <p:nvPr>
            <p:ph type="ctrTitle"/>
          </p:nvPr>
        </p:nvSpPr>
        <p:spPr>
          <a:xfrm>
            <a:off x="959955" y="16080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將圖片分到兩個檔案夾</a:t>
            </a:r>
            <a:endParaRPr/>
          </a:p>
        </p:txBody>
      </p:sp>
      <p:sp>
        <p:nvSpPr>
          <p:cNvPr id="1860" name="Google Shape;1860;p56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861" name="Google Shape;1861;p56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62" name="Google Shape;1862;p56"/>
          <p:cNvSpPr txBox="1"/>
          <p:nvPr/>
        </p:nvSpPr>
        <p:spPr>
          <a:xfrm>
            <a:off x="751792" y="1030552"/>
            <a:ext cx="113301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一半的圖片移至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imges1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檔案夾，另一半移至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imges2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檔案夾。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63" name="Google Shape;186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413" y="1513975"/>
            <a:ext cx="4602038" cy="4541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4" name="Google Shape;186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2976" y="1513976"/>
            <a:ext cx="6399726" cy="45409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5" name="Google Shape;1865;p56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387bc095912_1_981"/>
          <p:cNvSpPr txBox="1"/>
          <p:nvPr>
            <p:ph type="ctrTitle"/>
          </p:nvPr>
        </p:nvSpPr>
        <p:spPr>
          <a:xfrm>
            <a:off x="482859" y="240858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上傳權重檔至Colab</a:t>
            </a:r>
            <a:endParaRPr/>
          </a:p>
        </p:txBody>
      </p:sp>
      <p:sp>
        <p:nvSpPr>
          <p:cNvPr id="1872" name="Google Shape;1872;g387bc095912_1_981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873" name="Google Shape;1873;g387bc095912_1_98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74" name="Google Shape;1874;g387bc095912_1_981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5" name="Google Shape;1875;g387bc095912_1_981" title="投影片2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725" y="890845"/>
            <a:ext cx="9024557" cy="507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57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上傳模型權重</a:t>
            </a:r>
            <a:endParaRPr/>
          </a:p>
        </p:txBody>
      </p:sp>
      <p:sp>
        <p:nvSpPr>
          <p:cNvPr id="1882" name="Google Shape;1882;p57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883" name="Google Shape;1883;p57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84" name="Google Shape;1884;p57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將訓練得到的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best.pt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用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拖拉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的方式上傳至 Colab。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85" name="Google Shape;188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3124" y="1468666"/>
            <a:ext cx="6765749" cy="46091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6" name="Google Shape;1886;p57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58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下載模型權重</a:t>
            </a:r>
            <a:endParaRPr/>
          </a:p>
        </p:txBody>
      </p:sp>
      <p:sp>
        <p:nvSpPr>
          <p:cNvPr id="1893" name="Google Shape;1893;p58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894" name="Google Shape;1894;p58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95" name="Google Shape;1895;p58"/>
          <p:cNvSpPr txBox="1"/>
          <p:nvPr/>
        </p:nvSpPr>
        <p:spPr>
          <a:xfrm>
            <a:off x="1011650" y="978600"/>
            <a:ext cx="10369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如果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沒有訓練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得到的 best.pt，可以透過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程式下載 baseline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提供的模型權重檔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96" name="Google Shape;189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02" y="2551511"/>
            <a:ext cx="11839575" cy="1581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7" name="Google Shape;1897;p58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59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進行預測</a:t>
            </a:r>
            <a:endParaRPr/>
          </a:p>
        </p:txBody>
      </p:sp>
      <p:sp>
        <p:nvSpPr>
          <p:cNvPr id="1904" name="Google Shape;1904;p59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905" name="Google Shape;1905;p59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06" name="Google Shape;190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475" y="1727998"/>
            <a:ext cx="6119002" cy="340201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07" name="Google Shape;1907;p59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predict 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檔案夾內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有圖片代表預測完成</a:t>
            </a:r>
            <a:endParaRPr b="0" i="0" sz="23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08" name="Google Shape;1908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1075" y="1189947"/>
            <a:ext cx="4047313" cy="475171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09" name="Google Shape;1909;p59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60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預測完成</a:t>
            </a:r>
            <a:endParaRPr/>
          </a:p>
        </p:txBody>
      </p:sp>
      <p:sp>
        <p:nvSpPr>
          <p:cNvPr id="1916" name="Google Shape;1916;p60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917" name="Google Shape;1917;p60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18" name="Google Shape;1918;p60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其中一張預測結果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9" name="Google Shape;191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9299" y="1436951"/>
            <a:ext cx="5573499" cy="46380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0" name="Google Shape;1920;p60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61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預測數量及資訊</a:t>
            </a:r>
            <a:endParaRPr/>
          </a:p>
        </p:txBody>
      </p:sp>
      <p:sp>
        <p:nvSpPr>
          <p:cNvPr id="1927" name="Google Shape;1927;p61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928" name="Google Shape;1928;p61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29" name="Google Shape;1929;p61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取得預測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數量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信心分數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座標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，寫出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提交的 .txt 檔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會用到。</a:t>
            </a:r>
            <a:endParaRPr b="0" i="0" sz="23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想取得更多資訊可參考官方說明 : </a:t>
            </a:r>
            <a:r>
              <a:rPr b="0" i="0" lang="zh-TW" sz="1600" u="sng" cap="none" strike="noStrike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https://docs.ultralytics.com/zh/modes/predict/#boxes</a:t>
            </a:r>
            <a:endParaRPr b="0" i="0" sz="16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30" name="Google Shape;1930;p61"/>
          <p:cNvPicPr preferRelativeResize="0"/>
          <p:nvPr/>
        </p:nvPicPr>
        <p:blipFill rotWithShape="1">
          <a:blip r:embed="rId4">
            <a:alphaModFix/>
          </a:blip>
          <a:srcRect b="2242" l="0" r="0" t="1473"/>
          <a:stretch/>
        </p:blipFill>
        <p:spPr>
          <a:xfrm>
            <a:off x="1994775" y="1881514"/>
            <a:ext cx="8202474" cy="4127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31" name="Google Shape;1931;p61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62"/>
          <p:cNvSpPr txBox="1"/>
          <p:nvPr>
            <p:ph type="ctrTitle"/>
          </p:nvPr>
        </p:nvSpPr>
        <p:spPr>
          <a:xfrm>
            <a:off x="959955" y="350035"/>
            <a:ext cx="8747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zh-TW"/>
              <a:t>將偵測框數值寫入.txt檔</a:t>
            </a:r>
            <a:endParaRPr/>
          </a:p>
        </p:txBody>
      </p:sp>
      <p:sp>
        <p:nvSpPr>
          <p:cNvPr id="1938" name="Google Shape;1938;p62"/>
          <p:cNvSpPr txBox="1"/>
          <p:nvPr>
            <p:ph idx="1" type="body"/>
          </p:nvPr>
        </p:nvSpPr>
        <p:spPr>
          <a:xfrm>
            <a:off x="1242282" y="6207371"/>
            <a:ext cx="10369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939" name="Google Shape;1939;p62"/>
          <p:cNvSpPr txBox="1"/>
          <p:nvPr>
            <p:ph idx="12" type="sldNum"/>
          </p:nvPr>
        </p:nvSpPr>
        <p:spPr>
          <a:xfrm>
            <a:off x="677505" y="6196171"/>
            <a:ext cx="564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40" name="Google Shape;194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550" y="2204503"/>
            <a:ext cx="3455925" cy="3249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41" name="Google Shape;194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1625" y="1730102"/>
            <a:ext cx="8277724" cy="438315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2" name="Google Shape;1942;p62"/>
          <p:cNvSpPr/>
          <p:nvPr/>
        </p:nvSpPr>
        <p:spPr>
          <a:xfrm>
            <a:off x="9975525" y="473800"/>
            <a:ext cx="1681500" cy="4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p62"/>
          <p:cNvSpPr txBox="1"/>
          <p:nvPr/>
        </p:nvSpPr>
        <p:spPr>
          <a:xfrm>
            <a:off x="1011645" y="978611"/>
            <a:ext cx="10168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Microsoft JhengHei"/>
              <a:buNone/>
            </a:pP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執行成功會在左側的檔案看到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predict_txt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檔案夾內有 </a:t>
            </a:r>
            <a:r>
              <a:rPr b="0" i="0" lang="zh-TW" sz="23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images1.txt</a:t>
            </a:r>
            <a:r>
              <a:rPr b="0" i="0" lang="zh-TW" sz="23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0" i="0" sz="16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首頁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章節頁_章節N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內容頁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2021-11-03T01:57:43Z</dcterms:created>
  <dc:creator>Microsoft Office User</dc:creator>
</cp:coreProperties>
</file>